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4"/>
  </p:notesMasterIdLst>
  <p:handoutMasterIdLst>
    <p:handoutMasterId r:id="rId25"/>
  </p:handoutMasterIdLst>
  <p:sldIdLst>
    <p:sldId id="306" r:id="rId5"/>
    <p:sldId id="307" r:id="rId6"/>
    <p:sldId id="309" r:id="rId7"/>
    <p:sldId id="308"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11" r:id="rId22"/>
    <p:sldId id="312" r:id="rId2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55" autoAdjust="0"/>
  </p:normalViewPr>
  <p:slideViewPr>
    <p:cSldViewPr snapToGrid="0">
      <p:cViewPr varScale="1">
        <p:scale>
          <a:sx n="82" d="100"/>
          <a:sy n="82" d="100"/>
        </p:scale>
        <p:origin x="1710" y="114"/>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86346-59A2-4282-9A64-05524C79D8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61D54C-AFC8-47F5-B030-A8ED60D088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36B27D-C1ED-4C55-9062-2279210E96ED}" type="datetime1">
              <a:rPr lang="en-GB" smtClean="0"/>
              <a:t>19/10/2023</a:t>
            </a:fld>
            <a:endParaRPr lang="en-GB" dirty="0"/>
          </a:p>
        </p:txBody>
      </p:sp>
      <p:sp>
        <p:nvSpPr>
          <p:cNvPr id="4" name="Footer Placeholder 3">
            <a:extLst>
              <a:ext uri="{FF2B5EF4-FFF2-40B4-BE49-F238E27FC236}">
                <a16:creationId xmlns:a16="http://schemas.microsoft.com/office/drawing/2014/main" id="{B43D8396-DC49-433C-84C0-BD573781E5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CDA06B3-9442-49D9-BE03-080DCCEA19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5AD26-F754-4E27-9D95-B069583ABB63}" type="slidenum">
              <a:rPr lang="en-GB" smtClean="0"/>
              <a:t>‹#›</a:t>
            </a:fld>
            <a:endParaRPr lang="en-GB"/>
          </a:p>
        </p:txBody>
      </p:sp>
    </p:spTree>
    <p:extLst>
      <p:ext uri="{BB962C8B-B14F-4D97-AF65-F5344CB8AC3E}">
        <p14:creationId xmlns:p14="http://schemas.microsoft.com/office/powerpoint/2010/main" val="412208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1EAF8-BEF3-4EDD-99CF-6435314FE1C9}" type="datetime1">
              <a:rPr lang="en-GB" smtClean="0"/>
              <a:pPr/>
              <a:t>19/10/2023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en-GB" noProof="0" smtClean="0"/>
              <a:t>‹#›</a:t>
            </a:fld>
            <a:endParaRPr lang="en-GB"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a:t>
            </a:fld>
            <a:endParaRPr lang="en-GB"/>
          </a:p>
        </p:txBody>
      </p:sp>
    </p:spTree>
    <p:extLst>
      <p:ext uri="{BB962C8B-B14F-4D97-AF65-F5344CB8AC3E}">
        <p14:creationId xmlns:p14="http://schemas.microsoft.com/office/powerpoint/2010/main" val="68627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11</a:t>
            </a:fld>
            <a:endParaRPr lang="en-GB"/>
          </a:p>
        </p:txBody>
      </p:sp>
    </p:spTree>
    <p:extLst>
      <p:ext uri="{BB962C8B-B14F-4D97-AF65-F5344CB8AC3E}">
        <p14:creationId xmlns:p14="http://schemas.microsoft.com/office/powerpoint/2010/main" val="377765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Anaconda is the easiest way to install </a:t>
            </a:r>
            <a:r>
              <a:rPr lang="en-GB" dirty="0" err="1"/>
              <a:t>Jupyter</a:t>
            </a:r>
            <a:r>
              <a:rPr lang="en-GB" dirty="0"/>
              <a:t> – but we won’t use it. We want Anaconda for the ‘Anaconda Prompt’ (If on MacOS you just use the terminal after downloading Anaconda. ALL CODE WILL BE THROUGH ANACONDA PROMPT.</a:t>
            </a:r>
          </a:p>
          <a:p>
            <a:endParaRPr lang="en-GB" dirty="0"/>
          </a:p>
          <a:p>
            <a:r>
              <a:rPr lang="en-GB" dirty="0"/>
              <a:t>For pip route we need to download python – check the version to see if you have it, if not download (if on windows simply type python and it will take you to the windows store) otherwise follow link in </a:t>
            </a:r>
            <a:r>
              <a:rPr lang="en-GB" dirty="0" err="1"/>
              <a:t>substack</a:t>
            </a:r>
            <a:r>
              <a:rPr lang="en-GB" dirty="0"/>
              <a:t> to be taken to python official webpage and download. After this is down check back with same code to make sure it is downloaded. </a:t>
            </a:r>
          </a:p>
          <a:p>
            <a:endParaRPr lang="en-GB" dirty="0"/>
          </a:p>
          <a:p>
            <a:r>
              <a:rPr lang="en-GB" dirty="0"/>
              <a:t>After this install pip, then </a:t>
            </a:r>
            <a:r>
              <a:rPr lang="en-GB" dirty="0" err="1"/>
              <a:t>jupyter</a:t>
            </a:r>
            <a:r>
              <a:rPr lang="en-GB" dirty="0"/>
              <a:t>. </a:t>
            </a:r>
          </a:p>
        </p:txBody>
      </p:sp>
      <p:sp>
        <p:nvSpPr>
          <p:cNvPr id="4" name="Slide Number Placeholder 3"/>
          <p:cNvSpPr>
            <a:spLocks noGrp="1"/>
          </p:cNvSpPr>
          <p:nvPr>
            <p:ph type="sldNum" sz="quarter" idx="5"/>
          </p:nvPr>
        </p:nvSpPr>
        <p:spPr/>
        <p:txBody>
          <a:bodyPr/>
          <a:lstStyle/>
          <a:p>
            <a:pPr rtl="0"/>
            <a:fld id="{D5939589-3E79-4C82-AA4A-FE78234FAA59}" type="slidenum">
              <a:rPr lang="en-GB" noProof="0" smtClean="0"/>
              <a:t>12</a:t>
            </a:fld>
            <a:endParaRPr lang="en-GB" noProof="0"/>
          </a:p>
        </p:txBody>
      </p:sp>
    </p:spTree>
    <p:extLst>
      <p:ext uri="{BB962C8B-B14F-4D97-AF65-F5344CB8AC3E}">
        <p14:creationId xmlns:p14="http://schemas.microsoft.com/office/powerpoint/2010/main" val="213609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If you can’t find your </a:t>
            </a:r>
            <a:r>
              <a:rPr lang="en-GB" dirty="0" err="1"/>
              <a:t>stata</a:t>
            </a:r>
            <a:r>
              <a:rPr lang="en-GB" dirty="0"/>
              <a:t> directory open </a:t>
            </a:r>
            <a:r>
              <a:rPr lang="en-GB" dirty="0" err="1"/>
              <a:t>stata</a:t>
            </a:r>
            <a:r>
              <a:rPr lang="en-GB" dirty="0"/>
              <a:t> and </a:t>
            </a:r>
            <a:r>
              <a:rPr lang="en-GB" b="0" i="0" dirty="0">
                <a:solidFill>
                  <a:srgbClr val="404040"/>
                </a:solidFill>
                <a:effectLst/>
                <a:latin typeface="Spectral"/>
              </a:rPr>
              <a:t>display c(</a:t>
            </a:r>
            <a:r>
              <a:rPr lang="en-GB" b="0" i="0" dirty="0" err="1">
                <a:solidFill>
                  <a:srgbClr val="404040"/>
                </a:solidFill>
                <a:effectLst/>
                <a:latin typeface="Spectral"/>
              </a:rPr>
              <a:t>sysdir_stata</a:t>
            </a:r>
            <a:r>
              <a:rPr lang="en-GB" b="0" i="0" dirty="0">
                <a:solidFill>
                  <a:srgbClr val="404040"/>
                </a:solidFill>
                <a:effectLst/>
                <a:latin typeface="Spectral"/>
              </a:rPr>
              <a:t>)</a:t>
            </a:r>
          </a:p>
          <a:p>
            <a:br>
              <a:rPr lang="en-GB" dirty="0"/>
            </a:b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noProof="0" smtClean="0"/>
              <a:t>14</a:t>
            </a:fld>
            <a:endParaRPr lang="en-GB" noProof="0"/>
          </a:p>
        </p:txBody>
      </p:sp>
    </p:spTree>
    <p:extLst>
      <p:ext uri="{BB962C8B-B14F-4D97-AF65-F5344CB8AC3E}">
        <p14:creationId xmlns:p14="http://schemas.microsoft.com/office/powerpoint/2010/main" val="256983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15</a:t>
            </a:fld>
            <a:endParaRPr lang="en-GB"/>
          </a:p>
        </p:txBody>
      </p:sp>
    </p:spTree>
    <p:extLst>
      <p:ext uri="{BB962C8B-B14F-4D97-AF65-F5344CB8AC3E}">
        <p14:creationId xmlns:p14="http://schemas.microsoft.com/office/powerpoint/2010/main" val="300261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16</a:t>
            </a:fld>
            <a:endParaRPr lang="en-GB"/>
          </a:p>
        </p:txBody>
      </p:sp>
    </p:spTree>
    <p:extLst>
      <p:ext uri="{BB962C8B-B14F-4D97-AF65-F5344CB8AC3E}">
        <p14:creationId xmlns:p14="http://schemas.microsoft.com/office/powerpoint/2010/main" val="3291527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17</a:t>
            </a:fld>
            <a:endParaRPr lang="en-GB"/>
          </a:p>
        </p:txBody>
      </p:sp>
    </p:spTree>
    <p:extLst>
      <p:ext uri="{BB962C8B-B14F-4D97-AF65-F5344CB8AC3E}">
        <p14:creationId xmlns:p14="http://schemas.microsoft.com/office/powerpoint/2010/main" val="162400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18</a:t>
            </a:fld>
            <a:endParaRPr lang="en-GB"/>
          </a:p>
        </p:txBody>
      </p:sp>
    </p:spTree>
    <p:extLst>
      <p:ext uri="{BB962C8B-B14F-4D97-AF65-F5344CB8AC3E}">
        <p14:creationId xmlns:p14="http://schemas.microsoft.com/office/powerpoint/2010/main" val="349803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19</a:t>
            </a:fld>
            <a:endParaRPr lang="en-GB"/>
          </a:p>
        </p:txBody>
      </p:sp>
    </p:spTree>
    <p:extLst>
      <p:ext uri="{BB962C8B-B14F-4D97-AF65-F5344CB8AC3E}">
        <p14:creationId xmlns:p14="http://schemas.microsoft.com/office/powerpoint/2010/main" val="299450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on Lunch: 1pm – same room etc</a:t>
            </a:r>
          </a:p>
          <a:p>
            <a:endParaRPr lang="en-GB" dirty="0"/>
          </a:p>
          <a:p>
            <a:r>
              <a:rPr lang="en-GB" dirty="0"/>
              <a:t>Each block will have a 10 mins coffee break</a:t>
            </a:r>
          </a:p>
          <a:p>
            <a:endParaRPr lang="en-GB" dirty="0"/>
          </a:p>
          <a:p>
            <a:r>
              <a:rPr lang="en-GB" dirty="0"/>
              <a:t>Should finish by 4:30pm</a:t>
            </a:r>
          </a:p>
        </p:txBody>
      </p:sp>
      <p:sp>
        <p:nvSpPr>
          <p:cNvPr id="4" name="Slide Number Placeholder 3"/>
          <p:cNvSpPr>
            <a:spLocks noGrp="1"/>
          </p:cNvSpPr>
          <p:nvPr>
            <p:ph type="sldNum" sz="quarter" idx="5"/>
          </p:nvPr>
        </p:nvSpPr>
        <p:spPr/>
        <p:txBody>
          <a:bodyPr/>
          <a:lstStyle/>
          <a:p>
            <a:pPr rtl="0"/>
            <a:fld id="{D5939589-3E79-4C82-AA4A-FE78234FAA59}" type="slidenum">
              <a:rPr lang="en-GB" smtClean="0"/>
              <a:t>2</a:t>
            </a:fld>
            <a:endParaRPr lang="en-GB"/>
          </a:p>
        </p:txBody>
      </p:sp>
    </p:spTree>
    <p:extLst>
      <p:ext uri="{BB962C8B-B14F-4D97-AF65-F5344CB8AC3E}">
        <p14:creationId xmlns:p14="http://schemas.microsoft.com/office/powerpoint/2010/main" val="126397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3</a:t>
            </a:fld>
            <a:endParaRPr lang="en-GB"/>
          </a:p>
        </p:txBody>
      </p:sp>
    </p:spTree>
    <p:extLst>
      <p:ext uri="{BB962C8B-B14F-4D97-AF65-F5344CB8AC3E}">
        <p14:creationId xmlns:p14="http://schemas.microsoft.com/office/powerpoint/2010/main" val="299751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workflow? Most of us don’t have one – I certainly didn’t. I had .do files all over the place, my files were named weird things, I designed all my graphs in the editor overusing code, I would never have been able to replicate my PhD.</a:t>
            </a:r>
          </a:p>
          <a:p>
            <a:endParaRPr lang="en-GB" dirty="0"/>
          </a:p>
          <a:p>
            <a:r>
              <a:rPr lang="en-GB" dirty="0"/>
              <a:t>What is open-science? Practices that allow a free flow of information and replicability and reproducibility in science. This is enabled through a good and healthy workflow. (anecdote, some research on the topic of people given their code out found about 1/10 would actually share code)</a:t>
            </a:r>
          </a:p>
        </p:txBody>
      </p:sp>
      <p:sp>
        <p:nvSpPr>
          <p:cNvPr id="4" name="Slide Number Placeholder 3"/>
          <p:cNvSpPr>
            <a:spLocks noGrp="1"/>
          </p:cNvSpPr>
          <p:nvPr>
            <p:ph type="sldNum" sz="quarter" idx="5"/>
          </p:nvPr>
        </p:nvSpPr>
        <p:spPr/>
        <p:txBody>
          <a:bodyPr/>
          <a:lstStyle/>
          <a:p>
            <a:pPr rtl="0"/>
            <a:fld id="{D5939589-3E79-4C82-AA4A-FE78234FAA59}" type="slidenum">
              <a:rPr lang="en-GB" smtClean="0"/>
              <a:t>4</a:t>
            </a:fld>
            <a:endParaRPr lang="en-GB"/>
          </a:p>
        </p:txBody>
      </p:sp>
    </p:spTree>
    <p:extLst>
      <p:ext uri="{BB962C8B-B14F-4D97-AF65-F5344CB8AC3E}">
        <p14:creationId xmlns:p14="http://schemas.microsoft.com/office/powerpoint/2010/main" val="49301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Breaking Workflow (Reference manager, .do file, dataset, word document etc…)</a:t>
            </a:r>
          </a:p>
          <a:p>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noProof="0" smtClean="0"/>
              <a:t>5</a:t>
            </a:fld>
            <a:endParaRPr lang="en-GB" noProof="0"/>
          </a:p>
        </p:txBody>
      </p:sp>
    </p:spTree>
    <p:extLst>
      <p:ext uri="{BB962C8B-B14F-4D97-AF65-F5344CB8AC3E}">
        <p14:creationId xmlns:p14="http://schemas.microsoft.com/office/powerpoint/2010/main" val="85530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Accuracy relates to minimising information loss and errors in both analyses and outputs. </a:t>
            </a:r>
          </a:p>
          <a:p>
            <a:endParaRPr lang="en-GB" dirty="0"/>
          </a:p>
          <a:p>
            <a:r>
              <a:rPr lang="en-GB" dirty="0"/>
              <a:t>Programming Efficiency relates to maximising the features offered by software, and when possible automating (or semi-automating) actions. S</a:t>
            </a:r>
          </a:p>
          <a:p>
            <a:endParaRPr lang="en-GB" dirty="0"/>
          </a:p>
          <a:p>
            <a:r>
              <a:rPr lang="en-GB" dirty="0"/>
              <a:t>Transparency is central to good social science data analysis practices. When work is appropriately transparent questions of the ‘who, what, where, when and why’ variety are easily answered. </a:t>
            </a:r>
          </a:p>
          <a:p>
            <a:endParaRPr lang="en-GB" dirty="0"/>
          </a:p>
          <a:p>
            <a:r>
              <a:rPr lang="en-GB" dirty="0"/>
              <a:t>Reproducibility is a cornerstone of good social science. In essence, work can be reproduced when the same results are produced every time, despite who undertakes the analysis, or where it is 6 undertaken. </a:t>
            </a:r>
          </a:p>
          <a:p>
            <a:endParaRPr lang="en-GB" dirty="0"/>
          </a:p>
          <a:p>
            <a:endParaRPr lang="en-GB" dirty="0"/>
          </a:p>
          <a:p>
            <a:r>
              <a:rPr lang="en-GB" dirty="0"/>
              <a:t>The last two of these pillars are fundamental in </a:t>
            </a:r>
            <a:r>
              <a:rPr lang="en-GB" dirty="0" err="1"/>
              <a:t>Jupyter</a:t>
            </a:r>
            <a:r>
              <a:rPr lang="en-GB" dirty="0"/>
              <a:t>. Accuracy is improved through </a:t>
            </a:r>
            <a:r>
              <a:rPr lang="en-GB" dirty="0" err="1"/>
              <a:t>Jupyter</a:t>
            </a:r>
            <a:r>
              <a:rPr lang="en-GB" dirty="0"/>
              <a:t>, and Programming efficiency is enabled through advanced extensions. </a:t>
            </a:r>
          </a:p>
        </p:txBody>
      </p:sp>
      <p:sp>
        <p:nvSpPr>
          <p:cNvPr id="4" name="Slide Number Placeholder 3"/>
          <p:cNvSpPr>
            <a:spLocks noGrp="1"/>
          </p:cNvSpPr>
          <p:nvPr>
            <p:ph type="sldNum" sz="quarter" idx="5"/>
          </p:nvPr>
        </p:nvSpPr>
        <p:spPr/>
        <p:txBody>
          <a:bodyPr/>
          <a:lstStyle/>
          <a:p>
            <a:pPr rtl="0"/>
            <a:fld id="{D5939589-3E79-4C82-AA4A-FE78234FAA59}" type="slidenum">
              <a:rPr lang="en-GB" noProof="0" smtClean="0"/>
              <a:t>6</a:t>
            </a:fld>
            <a:endParaRPr lang="en-GB" noProof="0"/>
          </a:p>
        </p:txBody>
      </p:sp>
    </p:spTree>
    <p:extLst>
      <p:ext uri="{BB962C8B-B14F-4D97-AF65-F5344CB8AC3E}">
        <p14:creationId xmlns:p14="http://schemas.microsoft.com/office/powerpoint/2010/main" val="319441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Jupyter</a:t>
            </a:r>
            <a:r>
              <a:rPr lang="en-GB" dirty="0"/>
              <a:t> Notebook provides the ability to include management of variables. The notebook environment allows you to not only explore variables within a given software – but also include images/videos/web links to data documentation alongside your live code. This makes those supervisor or ‘’VIVA’’ questions so much easier to answer. </a:t>
            </a:r>
          </a:p>
        </p:txBody>
      </p:sp>
      <p:sp>
        <p:nvSpPr>
          <p:cNvPr id="4" name="Slide Number Placeholder 3"/>
          <p:cNvSpPr>
            <a:spLocks noGrp="1"/>
          </p:cNvSpPr>
          <p:nvPr>
            <p:ph type="sldNum" sz="quarter" idx="5"/>
          </p:nvPr>
        </p:nvSpPr>
        <p:spPr/>
        <p:txBody>
          <a:bodyPr/>
          <a:lstStyle/>
          <a:p>
            <a:pPr rtl="0"/>
            <a:fld id="{D5939589-3E79-4C82-AA4A-FE78234FAA59}" type="slidenum">
              <a:rPr lang="en-GB" noProof="0" smtClean="0"/>
              <a:t>7</a:t>
            </a:fld>
            <a:endParaRPr lang="en-GB" noProof="0"/>
          </a:p>
        </p:txBody>
      </p:sp>
    </p:spTree>
    <p:extLst>
      <p:ext uri="{BB962C8B-B14F-4D97-AF65-F5344CB8AC3E}">
        <p14:creationId xmlns:p14="http://schemas.microsoft.com/office/powerpoint/2010/main" val="378421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know what a .do file is. We also know how annoying they can be. Long form comments just don’t work properly in a .do file. They are bulky, they get in the way, and often times we cut them out or simplify them to such a degree that they become pointless. With </a:t>
            </a:r>
            <a:r>
              <a:rPr lang="en-GB" dirty="0" err="1"/>
              <a:t>Jupyter</a:t>
            </a:r>
            <a:r>
              <a:rPr lang="en-GB" dirty="0"/>
              <a:t> your syntax works alongside your live code which compliments your running commentary – see Vernon and Roxanne's example of this.</a:t>
            </a:r>
          </a:p>
        </p:txBody>
      </p:sp>
      <p:sp>
        <p:nvSpPr>
          <p:cNvPr id="4" name="Slide Number Placeholder 3"/>
          <p:cNvSpPr>
            <a:spLocks noGrp="1"/>
          </p:cNvSpPr>
          <p:nvPr>
            <p:ph type="sldNum" sz="quarter" idx="5"/>
          </p:nvPr>
        </p:nvSpPr>
        <p:spPr/>
        <p:txBody>
          <a:bodyPr/>
          <a:lstStyle/>
          <a:p>
            <a:pPr rtl="0"/>
            <a:fld id="{D5939589-3E79-4C82-AA4A-FE78234FAA59}" type="slidenum">
              <a:rPr lang="en-GB" noProof="0" smtClean="0"/>
              <a:t>8</a:t>
            </a:fld>
            <a:endParaRPr lang="en-GB" noProof="0"/>
          </a:p>
        </p:txBody>
      </p:sp>
    </p:spTree>
    <p:extLst>
      <p:ext uri="{BB962C8B-B14F-4D97-AF65-F5344CB8AC3E}">
        <p14:creationId xmlns:p14="http://schemas.microsoft.com/office/powerpoint/2010/main" val="60885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anyone else have any experiences to share regarding workflow or open-science issues?</a:t>
            </a:r>
          </a:p>
          <a:p>
            <a:endParaRPr lang="en-GB" dirty="0"/>
          </a:p>
          <a:p>
            <a:endParaRPr lang="en-GB" dirty="0"/>
          </a:p>
          <a:p>
            <a:r>
              <a:rPr lang="en-GB" dirty="0"/>
              <a:t>Share the example of imputing dead people only after searching through online appendix materials. </a:t>
            </a:r>
          </a:p>
        </p:txBody>
      </p:sp>
      <p:sp>
        <p:nvSpPr>
          <p:cNvPr id="4" name="Slide Number Placeholder 3"/>
          <p:cNvSpPr>
            <a:spLocks noGrp="1"/>
          </p:cNvSpPr>
          <p:nvPr>
            <p:ph type="sldNum" sz="quarter" idx="5"/>
          </p:nvPr>
        </p:nvSpPr>
        <p:spPr/>
        <p:txBody>
          <a:bodyPr/>
          <a:lstStyle/>
          <a:p>
            <a:pPr rtl="0"/>
            <a:fld id="{D5939589-3E79-4C82-AA4A-FE78234FAA59}" type="slidenum">
              <a:rPr lang="en-GB" noProof="0" smtClean="0"/>
              <a:t>10</a:t>
            </a:fld>
            <a:endParaRPr lang="en-GB" noProof="0"/>
          </a:p>
        </p:txBody>
      </p:sp>
    </p:spTree>
    <p:extLst>
      <p:ext uri="{BB962C8B-B14F-4D97-AF65-F5344CB8AC3E}">
        <p14:creationId xmlns:p14="http://schemas.microsoft.com/office/powerpoint/2010/main" val="16121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en-US" noProof="0"/>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en-GB" noProof="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en-GB" noProof="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en-GB" noProof="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en-GB" noProof="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en-GB" noProof="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en-GB" noProof="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en-US" noProof="0"/>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en-GB" noProof="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en-GB" noProof="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en-GB" noProof="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en-GB" noProof="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en-GB" noProof="0" smtClean="0"/>
              <a:t>‹#›</a:t>
            </a:fld>
            <a:endParaRPr lang="en-GB"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54369" y="736092"/>
            <a:ext cx="7124756" cy="2843784"/>
          </a:xfrm>
        </p:spPr>
        <p:txBody>
          <a:bodyPr rtlCol="0">
            <a:normAutofit fontScale="90000"/>
          </a:bodyPr>
          <a:lstStyle/>
          <a:p>
            <a:pPr algn="l"/>
            <a:r>
              <a:rPr lang="en-GB" b="0" i="0" dirty="0" err="1">
                <a:solidFill>
                  <a:srgbClr val="073B59"/>
                </a:solidFill>
                <a:effectLst/>
                <a:latin typeface="Helvetica" panose="020B0604020202020204" pitchFamily="34" charset="0"/>
              </a:rPr>
              <a:t>Jupyter</a:t>
            </a:r>
            <a:r>
              <a:rPr lang="en-GB" b="0" i="0" dirty="0">
                <a:solidFill>
                  <a:srgbClr val="073B59"/>
                </a:solidFill>
                <a:effectLst/>
                <a:latin typeface="Helvetica" panose="020B0604020202020204" pitchFamily="34" charset="0"/>
              </a:rPr>
              <a:t> Notebook: Improving Workflow for Social Science Research</a:t>
            </a:r>
            <a:endParaRPr lang="en-GB"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rtlCol="0"/>
          <a:lstStyle/>
          <a:p>
            <a:pPr rtl="0"/>
            <a:r>
              <a:rPr lang="en-GB" sz="2000" dirty="0">
                <a:solidFill>
                  <a:schemeClr val="bg1"/>
                </a:solidFill>
              </a:rPr>
              <a:t>Scott Oatley</a:t>
            </a:r>
          </a:p>
          <a:p>
            <a:pPr rtl="0"/>
            <a:endParaRPr lang="en-GB"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B16831-3D49-8A28-18C9-F64A57BBDBE6}"/>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718F4E69-AA9F-3629-43B6-2AC5B218FDF3}"/>
              </a:ext>
            </a:extLst>
          </p:cNvPr>
          <p:cNvSpPr>
            <a:spLocks noGrp="1"/>
          </p:cNvSpPr>
          <p:nvPr>
            <p:ph type="title"/>
          </p:nvPr>
        </p:nvSpPr>
        <p:spPr/>
        <p:txBody>
          <a:bodyPr>
            <a:normAutofit fontScale="90000"/>
          </a:bodyPr>
          <a:lstStyle/>
          <a:p>
            <a:r>
              <a:rPr lang="en-GB" dirty="0"/>
              <a:t>Workflow + Open Science issues?</a:t>
            </a:r>
          </a:p>
        </p:txBody>
      </p:sp>
      <p:sp>
        <p:nvSpPr>
          <p:cNvPr id="4" name="Content Placeholder 3">
            <a:extLst>
              <a:ext uri="{FF2B5EF4-FFF2-40B4-BE49-F238E27FC236}">
                <a16:creationId xmlns:a16="http://schemas.microsoft.com/office/drawing/2014/main" id="{5EEA8817-6D27-4C3C-A1A4-67CBD21FDA78}"/>
              </a:ext>
            </a:extLst>
          </p:cNvPr>
          <p:cNvSpPr>
            <a:spLocks noGrp="1"/>
          </p:cNvSpPr>
          <p:nvPr>
            <p:ph idx="1"/>
          </p:nvPr>
        </p:nvSpPr>
        <p:spPr/>
        <p:txBody>
          <a:bodyPr/>
          <a:lstStyle/>
          <a:p>
            <a:endParaRPr lang="en-GB" dirty="0"/>
          </a:p>
        </p:txBody>
      </p:sp>
      <p:sp>
        <p:nvSpPr>
          <p:cNvPr id="7" name="Slide Number Placeholder 6">
            <a:extLst>
              <a:ext uri="{FF2B5EF4-FFF2-40B4-BE49-F238E27FC236}">
                <a16:creationId xmlns:a16="http://schemas.microsoft.com/office/drawing/2014/main" id="{4848A1CD-38F5-064F-D021-B61B6F168762}"/>
              </a:ext>
            </a:extLst>
          </p:cNvPr>
          <p:cNvSpPr>
            <a:spLocks noGrp="1"/>
          </p:cNvSpPr>
          <p:nvPr>
            <p:ph type="sldNum" sz="quarter" idx="12"/>
          </p:nvPr>
        </p:nvSpPr>
        <p:spPr/>
        <p:txBody>
          <a:bodyPr/>
          <a:lstStyle/>
          <a:p>
            <a:pPr rtl="0"/>
            <a:fld id="{D8DA9DAA-006C-4F4B-980E-E3DF019B24E2}" type="slidenum">
              <a:rPr lang="en-GB" noProof="0" smtClean="0"/>
              <a:pPr rtl="0"/>
              <a:t>10</a:t>
            </a:fld>
            <a:endParaRPr lang="en-GB" noProof="0"/>
          </a:p>
        </p:txBody>
      </p:sp>
    </p:spTree>
    <p:extLst>
      <p:ext uri="{BB962C8B-B14F-4D97-AF65-F5344CB8AC3E}">
        <p14:creationId xmlns:p14="http://schemas.microsoft.com/office/powerpoint/2010/main" val="195565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en-GB" b="1" cap="all" spc="400" dirty="0">
                <a:solidFill>
                  <a:schemeClr val="bg1"/>
                </a:solidFill>
                <a:latin typeface="+mn-lt"/>
              </a:rPr>
              <a:t>Topic Two</a:t>
            </a:r>
            <a:endParaRPr lang="en-GB"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rtlCol="0"/>
          <a:lstStyle/>
          <a:p>
            <a:pPr rtl="0"/>
            <a:r>
              <a:rPr lang="en-GB" sz="2000" dirty="0">
                <a:solidFill>
                  <a:schemeClr val="bg1"/>
                </a:solidFill>
              </a:rPr>
              <a:t>Installing and Setting up </a:t>
            </a:r>
            <a:r>
              <a:rPr lang="en-GB" sz="2000" dirty="0" err="1">
                <a:solidFill>
                  <a:schemeClr val="bg1"/>
                </a:solidFill>
              </a:rPr>
              <a:t>Jupyter</a:t>
            </a:r>
            <a:r>
              <a:rPr lang="en-GB" sz="2000" dirty="0">
                <a:solidFill>
                  <a:schemeClr val="bg1"/>
                </a:solidFill>
              </a:rPr>
              <a:t> Notebook</a:t>
            </a:r>
            <a:endParaRPr lang="en-GB" dirty="0"/>
          </a:p>
        </p:txBody>
      </p:sp>
    </p:spTree>
    <p:extLst>
      <p:ext uri="{BB962C8B-B14F-4D97-AF65-F5344CB8AC3E}">
        <p14:creationId xmlns:p14="http://schemas.microsoft.com/office/powerpoint/2010/main" val="330263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B16831-3D49-8A28-18C9-F64A57BBDBE6}"/>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718F4E69-AA9F-3629-43B6-2AC5B218FDF3}"/>
              </a:ext>
            </a:extLst>
          </p:cNvPr>
          <p:cNvSpPr>
            <a:spLocks noGrp="1"/>
          </p:cNvSpPr>
          <p:nvPr>
            <p:ph type="title"/>
          </p:nvPr>
        </p:nvSpPr>
        <p:spPr/>
        <p:txBody>
          <a:bodyPr>
            <a:normAutofit/>
          </a:bodyPr>
          <a:lstStyle/>
          <a:p>
            <a:r>
              <a:rPr lang="en-GB" dirty="0"/>
              <a:t>Installation</a:t>
            </a:r>
          </a:p>
        </p:txBody>
      </p:sp>
      <p:sp>
        <p:nvSpPr>
          <p:cNvPr id="4" name="Content Placeholder 3">
            <a:extLst>
              <a:ext uri="{FF2B5EF4-FFF2-40B4-BE49-F238E27FC236}">
                <a16:creationId xmlns:a16="http://schemas.microsoft.com/office/drawing/2014/main" id="{5EEA8817-6D27-4C3C-A1A4-67CBD21FDA78}"/>
              </a:ext>
            </a:extLst>
          </p:cNvPr>
          <p:cNvSpPr>
            <a:spLocks noGrp="1"/>
          </p:cNvSpPr>
          <p:nvPr>
            <p:ph idx="1"/>
          </p:nvPr>
        </p:nvSpPr>
        <p:spPr/>
        <p:txBody>
          <a:bodyPr/>
          <a:lstStyle/>
          <a:p>
            <a:pPr marL="342900" indent="-342900">
              <a:buFont typeface="Arial" panose="020B0604020202020204" pitchFamily="34" charset="0"/>
              <a:buChar char="•"/>
            </a:pPr>
            <a:r>
              <a:rPr lang="en-GB" dirty="0"/>
              <a:t>Download Anaconda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Also download PIP</a:t>
            </a:r>
          </a:p>
        </p:txBody>
      </p:sp>
      <p:sp>
        <p:nvSpPr>
          <p:cNvPr id="7" name="Slide Number Placeholder 6">
            <a:extLst>
              <a:ext uri="{FF2B5EF4-FFF2-40B4-BE49-F238E27FC236}">
                <a16:creationId xmlns:a16="http://schemas.microsoft.com/office/drawing/2014/main" id="{4848A1CD-38F5-064F-D021-B61B6F168762}"/>
              </a:ext>
            </a:extLst>
          </p:cNvPr>
          <p:cNvSpPr>
            <a:spLocks noGrp="1"/>
          </p:cNvSpPr>
          <p:nvPr>
            <p:ph type="sldNum" sz="quarter" idx="12"/>
          </p:nvPr>
        </p:nvSpPr>
        <p:spPr/>
        <p:txBody>
          <a:bodyPr/>
          <a:lstStyle/>
          <a:p>
            <a:pPr rtl="0"/>
            <a:fld id="{D8DA9DAA-006C-4F4B-980E-E3DF019B24E2}" type="slidenum">
              <a:rPr lang="en-GB" noProof="0" smtClean="0"/>
              <a:pPr rtl="0"/>
              <a:t>12</a:t>
            </a:fld>
            <a:endParaRPr lang="en-GB" noProof="0"/>
          </a:p>
        </p:txBody>
      </p:sp>
      <p:sp>
        <p:nvSpPr>
          <p:cNvPr id="6" name="TextBox 5">
            <a:extLst>
              <a:ext uri="{FF2B5EF4-FFF2-40B4-BE49-F238E27FC236}">
                <a16:creationId xmlns:a16="http://schemas.microsoft.com/office/drawing/2014/main" id="{9B14E450-59BA-EBE4-BC32-5676C7B48D0C}"/>
              </a:ext>
            </a:extLst>
          </p:cNvPr>
          <p:cNvSpPr txBox="1"/>
          <p:nvPr/>
        </p:nvSpPr>
        <p:spPr>
          <a:xfrm>
            <a:off x="3030416" y="3244334"/>
            <a:ext cx="6107722" cy="369332"/>
          </a:xfrm>
          <a:prstGeom prst="rect">
            <a:avLst/>
          </a:prstGeom>
          <a:noFill/>
        </p:spPr>
        <p:txBody>
          <a:bodyPr wrap="square">
            <a:spAutoFit/>
          </a:bodyPr>
          <a:lstStyle/>
          <a:p>
            <a:pPr rtl="0"/>
            <a:r>
              <a:rPr lang="en-GB" noProof="0" dirty="0" err="1"/>
              <a:t>Jupyter</a:t>
            </a:r>
            <a:r>
              <a:rPr lang="en-GB" noProof="0" dirty="0"/>
              <a:t> Notebook</a:t>
            </a:r>
          </a:p>
        </p:txBody>
      </p:sp>
    </p:spTree>
    <p:extLst>
      <p:ext uri="{BB962C8B-B14F-4D97-AF65-F5344CB8AC3E}">
        <p14:creationId xmlns:p14="http://schemas.microsoft.com/office/powerpoint/2010/main" val="319151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CA1253-A970-750B-31F6-13A68D74C449}"/>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5BEEBE9E-EB23-3E49-044C-10AC66BAD553}"/>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F6DB1EEB-4193-464C-0C2E-183ADC15373E}"/>
              </a:ext>
            </a:extLst>
          </p:cNvPr>
          <p:cNvSpPr>
            <a:spLocks noGrp="1"/>
          </p:cNvSpPr>
          <p:nvPr>
            <p:ph idx="1"/>
          </p:nvPr>
        </p:nvSpPr>
        <p:spPr/>
        <p:txBody>
          <a:bodyPr/>
          <a:lstStyle/>
          <a:p>
            <a:endParaRPr lang="en-GB"/>
          </a:p>
        </p:txBody>
      </p:sp>
      <p:sp>
        <p:nvSpPr>
          <p:cNvPr id="5" name="Date Placeholder 4">
            <a:extLst>
              <a:ext uri="{FF2B5EF4-FFF2-40B4-BE49-F238E27FC236}">
                <a16:creationId xmlns:a16="http://schemas.microsoft.com/office/drawing/2014/main" id="{9C38E8B0-BF44-E7F7-49E2-52DAF5BF9C4B}"/>
              </a:ext>
            </a:extLst>
          </p:cNvPr>
          <p:cNvSpPr>
            <a:spLocks noGrp="1"/>
          </p:cNvSpPr>
          <p:nvPr>
            <p:ph type="dt" sz="half" idx="10"/>
          </p:nvPr>
        </p:nvSpPr>
        <p:spPr/>
        <p:txBody>
          <a:bodyPr/>
          <a:lstStyle/>
          <a:p>
            <a:pPr rtl="0"/>
            <a:r>
              <a:rPr lang="en-GB" noProof="0"/>
              <a:t>9/3/20XX</a:t>
            </a:r>
          </a:p>
        </p:txBody>
      </p:sp>
      <p:sp>
        <p:nvSpPr>
          <p:cNvPr id="6" name="Footer Placeholder 5">
            <a:extLst>
              <a:ext uri="{FF2B5EF4-FFF2-40B4-BE49-F238E27FC236}">
                <a16:creationId xmlns:a16="http://schemas.microsoft.com/office/drawing/2014/main" id="{AAE4B021-ABD9-FB3C-7BA6-EC724D4A62CA}"/>
              </a:ext>
            </a:extLst>
          </p:cNvPr>
          <p:cNvSpPr>
            <a:spLocks noGrp="1"/>
          </p:cNvSpPr>
          <p:nvPr>
            <p:ph type="ftr" sz="quarter" idx="11"/>
          </p:nvPr>
        </p:nvSpPr>
        <p:spPr/>
        <p:txBody>
          <a:bodyPr/>
          <a:lstStyle/>
          <a:p>
            <a:pPr rtl="0"/>
            <a:r>
              <a:rPr lang="en-GB" noProof="0" dirty="0" err="1"/>
              <a:t>Jupyter</a:t>
            </a:r>
            <a:r>
              <a:rPr lang="en-GB" noProof="0" dirty="0"/>
              <a:t> Notebook</a:t>
            </a:r>
          </a:p>
        </p:txBody>
      </p:sp>
      <p:sp>
        <p:nvSpPr>
          <p:cNvPr id="7" name="Slide Number Placeholder 6">
            <a:extLst>
              <a:ext uri="{FF2B5EF4-FFF2-40B4-BE49-F238E27FC236}">
                <a16:creationId xmlns:a16="http://schemas.microsoft.com/office/drawing/2014/main" id="{B5DD53CC-BF5C-D3B6-CDEA-8F71555091F1}"/>
              </a:ext>
            </a:extLst>
          </p:cNvPr>
          <p:cNvSpPr>
            <a:spLocks noGrp="1"/>
          </p:cNvSpPr>
          <p:nvPr>
            <p:ph type="sldNum" sz="quarter" idx="12"/>
          </p:nvPr>
        </p:nvSpPr>
        <p:spPr/>
        <p:txBody>
          <a:bodyPr/>
          <a:lstStyle/>
          <a:p>
            <a:pPr rtl="0"/>
            <a:fld id="{D8DA9DAA-006C-4F4B-980E-E3DF019B24E2}" type="slidenum">
              <a:rPr lang="en-GB" noProof="0" smtClean="0"/>
              <a:pPr rtl="0"/>
              <a:t>13</a:t>
            </a:fld>
            <a:endParaRPr lang="en-GB" noProof="0"/>
          </a:p>
        </p:txBody>
      </p:sp>
      <p:pic>
        <p:nvPicPr>
          <p:cNvPr id="9" name="Picture 8">
            <a:extLst>
              <a:ext uri="{FF2B5EF4-FFF2-40B4-BE49-F238E27FC236}">
                <a16:creationId xmlns:a16="http://schemas.microsoft.com/office/drawing/2014/main" id="{F201DAC1-6690-4E68-AF44-5385443988AB}"/>
              </a:ext>
            </a:extLst>
          </p:cNvPr>
          <p:cNvPicPr>
            <a:picLocks noChangeAspect="1"/>
          </p:cNvPicPr>
          <p:nvPr/>
        </p:nvPicPr>
        <p:blipFill>
          <a:blip r:embed="rId2"/>
          <a:stretch>
            <a:fillRect/>
          </a:stretch>
        </p:blipFill>
        <p:spPr>
          <a:xfrm>
            <a:off x="775855" y="831787"/>
            <a:ext cx="7188569" cy="673135"/>
          </a:xfrm>
          <a:prstGeom prst="rect">
            <a:avLst/>
          </a:prstGeom>
        </p:spPr>
      </p:pic>
      <p:pic>
        <p:nvPicPr>
          <p:cNvPr id="11" name="Picture 10">
            <a:extLst>
              <a:ext uri="{FF2B5EF4-FFF2-40B4-BE49-F238E27FC236}">
                <a16:creationId xmlns:a16="http://schemas.microsoft.com/office/drawing/2014/main" id="{E62D6256-B8FB-36B9-3213-08CC23D9A4F3}"/>
              </a:ext>
            </a:extLst>
          </p:cNvPr>
          <p:cNvPicPr>
            <a:picLocks noChangeAspect="1"/>
          </p:cNvPicPr>
          <p:nvPr/>
        </p:nvPicPr>
        <p:blipFill>
          <a:blip r:embed="rId3"/>
          <a:stretch>
            <a:fillRect/>
          </a:stretch>
        </p:blipFill>
        <p:spPr>
          <a:xfrm>
            <a:off x="721876" y="1743812"/>
            <a:ext cx="7296525" cy="863644"/>
          </a:xfrm>
          <a:prstGeom prst="rect">
            <a:avLst/>
          </a:prstGeom>
        </p:spPr>
      </p:pic>
      <p:pic>
        <p:nvPicPr>
          <p:cNvPr id="13" name="Picture 12">
            <a:extLst>
              <a:ext uri="{FF2B5EF4-FFF2-40B4-BE49-F238E27FC236}">
                <a16:creationId xmlns:a16="http://schemas.microsoft.com/office/drawing/2014/main" id="{75809601-3E1D-EC74-C769-4BFC67465251}"/>
              </a:ext>
            </a:extLst>
          </p:cNvPr>
          <p:cNvPicPr>
            <a:picLocks noChangeAspect="1"/>
          </p:cNvPicPr>
          <p:nvPr/>
        </p:nvPicPr>
        <p:blipFill>
          <a:blip r:embed="rId4"/>
          <a:stretch>
            <a:fillRect/>
          </a:stretch>
        </p:blipFill>
        <p:spPr>
          <a:xfrm>
            <a:off x="804671" y="2769714"/>
            <a:ext cx="7531487" cy="1054154"/>
          </a:xfrm>
          <a:prstGeom prst="rect">
            <a:avLst/>
          </a:prstGeom>
        </p:spPr>
      </p:pic>
      <p:pic>
        <p:nvPicPr>
          <p:cNvPr id="15" name="Picture 14">
            <a:extLst>
              <a:ext uri="{FF2B5EF4-FFF2-40B4-BE49-F238E27FC236}">
                <a16:creationId xmlns:a16="http://schemas.microsoft.com/office/drawing/2014/main" id="{0A402DBA-C124-1B6D-E0F8-BF7A96564184}"/>
              </a:ext>
            </a:extLst>
          </p:cNvPr>
          <p:cNvPicPr>
            <a:picLocks noChangeAspect="1"/>
          </p:cNvPicPr>
          <p:nvPr/>
        </p:nvPicPr>
        <p:blipFill>
          <a:blip r:embed="rId5"/>
          <a:stretch>
            <a:fillRect/>
          </a:stretch>
        </p:blipFill>
        <p:spPr>
          <a:xfrm>
            <a:off x="740927" y="4024322"/>
            <a:ext cx="7169518" cy="882695"/>
          </a:xfrm>
          <a:prstGeom prst="rect">
            <a:avLst/>
          </a:prstGeom>
        </p:spPr>
      </p:pic>
      <p:pic>
        <p:nvPicPr>
          <p:cNvPr id="17" name="Picture 16">
            <a:extLst>
              <a:ext uri="{FF2B5EF4-FFF2-40B4-BE49-F238E27FC236}">
                <a16:creationId xmlns:a16="http://schemas.microsoft.com/office/drawing/2014/main" id="{D0FE2E07-029B-089E-ED01-632EEA347DD1}"/>
              </a:ext>
            </a:extLst>
          </p:cNvPr>
          <p:cNvPicPr>
            <a:picLocks noChangeAspect="1"/>
          </p:cNvPicPr>
          <p:nvPr/>
        </p:nvPicPr>
        <p:blipFill>
          <a:blip r:embed="rId6"/>
          <a:stretch>
            <a:fillRect/>
          </a:stretch>
        </p:blipFill>
        <p:spPr>
          <a:xfrm>
            <a:off x="766328" y="5113128"/>
            <a:ext cx="7207620" cy="692186"/>
          </a:xfrm>
          <a:prstGeom prst="rect">
            <a:avLst/>
          </a:prstGeom>
        </p:spPr>
      </p:pic>
      <p:pic>
        <p:nvPicPr>
          <p:cNvPr id="19" name="Picture 18">
            <a:extLst>
              <a:ext uri="{FF2B5EF4-FFF2-40B4-BE49-F238E27FC236}">
                <a16:creationId xmlns:a16="http://schemas.microsoft.com/office/drawing/2014/main" id="{4231A52E-9F39-02EA-590E-81042EE8DD32}"/>
              </a:ext>
            </a:extLst>
          </p:cNvPr>
          <p:cNvPicPr>
            <a:picLocks noChangeAspect="1"/>
          </p:cNvPicPr>
          <p:nvPr/>
        </p:nvPicPr>
        <p:blipFill>
          <a:blip r:embed="rId7"/>
          <a:stretch>
            <a:fillRect/>
          </a:stretch>
        </p:blipFill>
        <p:spPr>
          <a:xfrm>
            <a:off x="632971" y="5932488"/>
            <a:ext cx="7340977" cy="800141"/>
          </a:xfrm>
          <a:prstGeom prst="rect">
            <a:avLst/>
          </a:prstGeom>
        </p:spPr>
      </p:pic>
    </p:spTree>
    <p:extLst>
      <p:ext uri="{BB962C8B-B14F-4D97-AF65-F5344CB8AC3E}">
        <p14:creationId xmlns:p14="http://schemas.microsoft.com/office/powerpoint/2010/main" val="85861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114B3A-DAA4-1BCE-F458-6AF4C9E50A33}"/>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CF7EF7AA-7857-5A8F-BE99-841B36775240}"/>
              </a:ext>
            </a:extLst>
          </p:cNvPr>
          <p:cNvSpPr>
            <a:spLocks noGrp="1"/>
          </p:cNvSpPr>
          <p:nvPr>
            <p:ph type="title"/>
          </p:nvPr>
        </p:nvSpPr>
        <p:spPr/>
        <p:txBody>
          <a:bodyPr/>
          <a:lstStyle/>
          <a:p>
            <a:r>
              <a:rPr lang="en-GB" dirty="0"/>
              <a:t>Stata Setup</a:t>
            </a:r>
          </a:p>
        </p:txBody>
      </p:sp>
      <p:sp>
        <p:nvSpPr>
          <p:cNvPr id="4" name="Content Placeholder 3">
            <a:extLst>
              <a:ext uri="{FF2B5EF4-FFF2-40B4-BE49-F238E27FC236}">
                <a16:creationId xmlns:a16="http://schemas.microsoft.com/office/drawing/2014/main" id="{3D751EAD-5B54-51FE-661D-479281B841C1}"/>
              </a:ext>
            </a:extLst>
          </p:cNvPr>
          <p:cNvSpPr>
            <a:spLocks noGrp="1"/>
          </p:cNvSpPr>
          <p:nvPr>
            <p:ph idx="1"/>
          </p:nvPr>
        </p:nvSpPr>
        <p:spPr/>
        <p:txBody>
          <a:bodyPr/>
          <a:lstStyle/>
          <a:p>
            <a:pPr marL="342900" indent="-342900">
              <a:buFont typeface="Arial" panose="020B0604020202020204" pitchFamily="34" charset="0"/>
              <a:buChar char="•"/>
            </a:pPr>
            <a:r>
              <a:rPr lang="en-GB" dirty="0">
                <a:latin typeface="Univers (body)"/>
              </a:rPr>
              <a:t>Install </a:t>
            </a:r>
            <a:r>
              <a:rPr lang="en-GB" dirty="0" err="1">
                <a:latin typeface="Univers (body)"/>
              </a:rPr>
              <a:t>stata_setup</a:t>
            </a:r>
            <a:r>
              <a:rPr lang="en-GB" dirty="0">
                <a:latin typeface="Univers (body)"/>
              </a:rPr>
              <a:t> via pip</a:t>
            </a:r>
          </a:p>
          <a:p>
            <a:pPr marL="342900" indent="-342900">
              <a:buFont typeface="Arial" panose="020B0604020202020204" pitchFamily="34" charset="0"/>
              <a:buChar char="•"/>
            </a:pPr>
            <a:r>
              <a:rPr lang="en-GB" dirty="0">
                <a:latin typeface="Univers (body)"/>
              </a:rPr>
              <a:t>Open up </a:t>
            </a:r>
            <a:r>
              <a:rPr lang="en-GB" dirty="0" err="1">
                <a:latin typeface="Univers (body)"/>
              </a:rPr>
              <a:t>Jupyter</a:t>
            </a:r>
            <a:r>
              <a:rPr lang="en-GB" dirty="0">
                <a:latin typeface="Univers (body)"/>
              </a:rPr>
              <a:t> Notebook and in the first cell of a new Notebook type:</a:t>
            </a:r>
          </a:p>
          <a:p>
            <a:pPr marL="342900" indent="-342900">
              <a:buFont typeface="Arial" panose="020B0604020202020204" pitchFamily="34" charset="0"/>
              <a:buChar char="•"/>
            </a:pPr>
            <a:r>
              <a:rPr lang="en-GB" dirty="0">
                <a:latin typeface="Univers (body)"/>
              </a:rPr>
              <a:t>‘’import </a:t>
            </a:r>
            <a:r>
              <a:rPr lang="en-GB" dirty="0" err="1">
                <a:latin typeface="Univers (body)"/>
              </a:rPr>
              <a:t>stata_setup</a:t>
            </a:r>
            <a:r>
              <a:rPr lang="en-GB" dirty="0">
                <a:latin typeface="Univers (body)"/>
              </a:rPr>
              <a:t>”</a:t>
            </a:r>
          </a:p>
          <a:p>
            <a:pPr marL="342900" indent="-342900">
              <a:buFont typeface="Arial" panose="020B0604020202020204" pitchFamily="34" charset="0"/>
              <a:buChar char="•"/>
            </a:pPr>
            <a:r>
              <a:rPr lang="en-GB" dirty="0">
                <a:latin typeface="Univers (body)"/>
              </a:rPr>
              <a:t>Followed by:</a:t>
            </a:r>
          </a:p>
          <a:p>
            <a:pPr marL="342900" indent="-342900">
              <a:buFont typeface="Arial" panose="020B0604020202020204" pitchFamily="34" charset="0"/>
              <a:buChar char="•"/>
            </a:pPr>
            <a:r>
              <a:rPr lang="en-GB" b="0" i="0" dirty="0" err="1">
                <a:effectLst/>
                <a:latin typeface="Univers (body)"/>
              </a:rPr>
              <a:t>stata_setup.config</a:t>
            </a:r>
            <a:r>
              <a:rPr lang="en-GB" b="0" i="0" dirty="0">
                <a:effectLst/>
                <a:latin typeface="Univers (body)"/>
              </a:rPr>
              <a:t>(“</a:t>
            </a:r>
            <a:r>
              <a:rPr lang="en-GB" b="0" i="0" dirty="0" err="1">
                <a:effectLst/>
                <a:latin typeface="Univers (body)"/>
              </a:rPr>
              <a:t>directory_folder</a:t>
            </a:r>
            <a:r>
              <a:rPr lang="en-GB" b="0" i="0" dirty="0">
                <a:effectLst/>
                <a:latin typeface="Univers (body)"/>
              </a:rPr>
              <a:t>”, “</a:t>
            </a:r>
            <a:r>
              <a:rPr lang="en-GB" b="0" i="0" dirty="0" err="1">
                <a:effectLst/>
                <a:latin typeface="Univers (body)"/>
              </a:rPr>
              <a:t>Stata_version</a:t>
            </a:r>
            <a:r>
              <a:rPr lang="en-GB" b="0" i="0" dirty="0">
                <a:effectLst/>
                <a:latin typeface="Univers (body)"/>
              </a:rPr>
              <a:t>”)</a:t>
            </a:r>
            <a:endParaRPr lang="en-GB" dirty="0">
              <a:latin typeface="Univers (body)"/>
            </a:endParaRPr>
          </a:p>
        </p:txBody>
      </p:sp>
      <p:sp>
        <p:nvSpPr>
          <p:cNvPr id="6" name="Footer Placeholder 5">
            <a:extLst>
              <a:ext uri="{FF2B5EF4-FFF2-40B4-BE49-F238E27FC236}">
                <a16:creationId xmlns:a16="http://schemas.microsoft.com/office/drawing/2014/main" id="{C26368DC-728C-DD96-AB9E-588B80AB9D5A}"/>
              </a:ext>
            </a:extLst>
          </p:cNvPr>
          <p:cNvSpPr>
            <a:spLocks noGrp="1"/>
          </p:cNvSpPr>
          <p:nvPr>
            <p:ph type="ftr" sz="quarter" idx="11"/>
          </p:nvPr>
        </p:nvSpPr>
        <p:spPr/>
        <p:txBody>
          <a:bodyPr/>
          <a:lstStyle/>
          <a:p>
            <a:pPr rtl="0"/>
            <a:r>
              <a:rPr lang="en-GB" noProof="0" dirty="0" err="1"/>
              <a:t>Jupyter</a:t>
            </a:r>
            <a:r>
              <a:rPr lang="en-GB" noProof="0" dirty="0"/>
              <a:t> Notebook</a:t>
            </a:r>
          </a:p>
        </p:txBody>
      </p:sp>
      <p:sp>
        <p:nvSpPr>
          <p:cNvPr id="7" name="Slide Number Placeholder 6">
            <a:extLst>
              <a:ext uri="{FF2B5EF4-FFF2-40B4-BE49-F238E27FC236}">
                <a16:creationId xmlns:a16="http://schemas.microsoft.com/office/drawing/2014/main" id="{92537480-3B8F-BBFF-AA12-A701254E6FC4}"/>
              </a:ext>
            </a:extLst>
          </p:cNvPr>
          <p:cNvSpPr>
            <a:spLocks noGrp="1"/>
          </p:cNvSpPr>
          <p:nvPr>
            <p:ph type="sldNum" sz="quarter" idx="12"/>
          </p:nvPr>
        </p:nvSpPr>
        <p:spPr/>
        <p:txBody>
          <a:bodyPr/>
          <a:lstStyle/>
          <a:p>
            <a:pPr rtl="0"/>
            <a:fld id="{D8DA9DAA-006C-4F4B-980E-E3DF019B24E2}" type="slidenum">
              <a:rPr lang="en-GB" noProof="0" smtClean="0"/>
              <a:pPr rtl="0"/>
              <a:t>14</a:t>
            </a:fld>
            <a:endParaRPr lang="en-GB" noProof="0"/>
          </a:p>
        </p:txBody>
      </p:sp>
    </p:spTree>
    <p:extLst>
      <p:ext uri="{BB962C8B-B14F-4D97-AF65-F5344CB8AC3E}">
        <p14:creationId xmlns:p14="http://schemas.microsoft.com/office/powerpoint/2010/main" val="295154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en-GB" b="1" cap="all" spc="400" dirty="0">
                <a:solidFill>
                  <a:schemeClr val="bg1"/>
                </a:solidFill>
                <a:latin typeface="+mn-lt"/>
              </a:rPr>
              <a:t>Topic three</a:t>
            </a:r>
            <a:endParaRPr lang="en-GB"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rtlCol="0"/>
          <a:lstStyle/>
          <a:p>
            <a:pPr algn="r" rtl="0"/>
            <a:r>
              <a:rPr lang="en-GB" sz="2000" dirty="0">
                <a:solidFill>
                  <a:schemeClr val="bg1"/>
                </a:solidFill>
              </a:rPr>
              <a:t>Teaching the Basics of </a:t>
            </a:r>
            <a:r>
              <a:rPr lang="en-GB" sz="2000" dirty="0" err="1">
                <a:solidFill>
                  <a:schemeClr val="bg1"/>
                </a:solidFill>
              </a:rPr>
              <a:t>Jupyter</a:t>
            </a:r>
            <a:r>
              <a:rPr lang="en-GB" sz="2000" dirty="0">
                <a:solidFill>
                  <a:schemeClr val="bg1"/>
                </a:solidFill>
              </a:rPr>
              <a:t> Notebook</a:t>
            </a:r>
          </a:p>
        </p:txBody>
      </p:sp>
    </p:spTree>
    <p:extLst>
      <p:ext uri="{BB962C8B-B14F-4D97-AF65-F5344CB8AC3E}">
        <p14:creationId xmlns:p14="http://schemas.microsoft.com/office/powerpoint/2010/main" val="276491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en-GB" b="1" cap="all" spc="400" dirty="0">
                <a:solidFill>
                  <a:schemeClr val="bg1"/>
                </a:solidFill>
                <a:latin typeface="+mn-lt"/>
              </a:rPr>
              <a:t>Topic four</a:t>
            </a:r>
            <a:endParaRPr lang="en-GB"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rtlCol="0"/>
          <a:lstStyle/>
          <a:p>
            <a:pPr algn="r" rtl="0"/>
            <a:r>
              <a:rPr lang="en-GB" sz="2000" dirty="0">
                <a:solidFill>
                  <a:schemeClr val="bg1"/>
                </a:solidFill>
              </a:rPr>
              <a:t>Advanced </a:t>
            </a:r>
            <a:r>
              <a:rPr lang="en-GB" sz="2000" dirty="0" err="1">
                <a:solidFill>
                  <a:schemeClr val="bg1"/>
                </a:solidFill>
              </a:rPr>
              <a:t>Jupyter</a:t>
            </a:r>
            <a:r>
              <a:rPr lang="en-GB" sz="2000" dirty="0">
                <a:solidFill>
                  <a:schemeClr val="bg1"/>
                </a:solidFill>
              </a:rPr>
              <a:t> Notebook + Extensions</a:t>
            </a:r>
          </a:p>
        </p:txBody>
      </p:sp>
    </p:spTree>
    <p:extLst>
      <p:ext uri="{BB962C8B-B14F-4D97-AF65-F5344CB8AC3E}">
        <p14:creationId xmlns:p14="http://schemas.microsoft.com/office/powerpoint/2010/main" val="61366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en-GB" b="1" cap="all" spc="400" dirty="0">
                <a:solidFill>
                  <a:schemeClr val="bg1"/>
                </a:solidFill>
                <a:latin typeface="+mn-lt"/>
              </a:rPr>
              <a:t>Q+A?</a:t>
            </a:r>
            <a:endParaRPr lang="en-GB"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rtlCol="0"/>
          <a:lstStyle/>
          <a:p>
            <a:pPr algn="r" rtl="0"/>
            <a:endParaRPr lang="en-GB" sz="2000" dirty="0">
              <a:solidFill>
                <a:schemeClr val="bg1"/>
              </a:solidFill>
            </a:endParaRPr>
          </a:p>
        </p:txBody>
      </p:sp>
    </p:spTree>
    <p:extLst>
      <p:ext uri="{BB962C8B-B14F-4D97-AF65-F5344CB8AC3E}">
        <p14:creationId xmlns:p14="http://schemas.microsoft.com/office/powerpoint/2010/main" val="277768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rtlCol="0"/>
          <a:lstStyle/>
          <a:p>
            <a:pPr rtl="0"/>
            <a:r>
              <a:rPr lang="en-GB"/>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rtlCol="0"/>
          <a:lstStyle/>
          <a:p>
            <a:pPr marL="342900" indent="-342900" rtl="0">
              <a:buFont typeface="Arial" panose="020B0604020202020204" pitchFamily="34" charset="0"/>
              <a:buChar char="•"/>
            </a:pPr>
            <a:r>
              <a:rPr lang="en-GB" dirty="0"/>
              <a:t>Discussed workflow and open science practices</a:t>
            </a:r>
          </a:p>
          <a:p>
            <a:pPr marL="342900" indent="-342900" rtl="0">
              <a:buFont typeface="Arial" panose="020B0604020202020204" pitchFamily="34" charset="0"/>
              <a:buChar char="•"/>
            </a:pPr>
            <a:r>
              <a:rPr lang="en-GB" dirty="0"/>
              <a:t>Installed </a:t>
            </a:r>
            <a:r>
              <a:rPr lang="en-GB" dirty="0" err="1"/>
              <a:t>Jupyter</a:t>
            </a:r>
            <a:r>
              <a:rPr lang="en-GB" dirty="0"/>
              <a:t> Notebook on machines</a:t>
            </a:r>
          </a:p>
          <a:p>
            <a:pPr marL="342900" indent="-342900" rtl="0">
              <a:buFont typeface="Arial" panose="020B0604020202020204" pitchFamily="34" charset="0"/>
              <a:buChar char="•"/>
            </a:pPr>
            <a:r>
              <a:rPr lang="en-GB" dirty="0"/>
              <a:t>Setup Stata in </a:t>
            </a:r>
            <a:r>
              <a:rPr lang="en-GB" dirty="0" err="1"/>
              <a:t>Jupyter</a:t>
            </a:r>
            <a:r>
              <a:rPr lang="en-GB" dirty="0"/>
              <a:t> Notebook</a:t>
            </a:r>
          </a:p>
          <a:p>
            <a:pPr marL="342900" indent="-342900" rtl="0">
              <a:buFont typeface="Arial" panose="020B0604020202020204" pitchFamily="34" charset="0"/>
              <a:buChar char="•"/>
            </a:pPr>
            <a:r>
              <a:rPr lang="en-GB" dirty="0"/>
              <a:t>Gotten to know the basics of </a:t>
            </a:r>
            <a:r>
              <a:rPr lang="en-GB" dirty="0" err="1"/>
              <a:t>Jupyter</a:t>
            </a:r>
            <a:endParaRPr lang="en-GB" dirty="0"/>
          </a:p>
          <a:p>
            <a:pPr marL="342900" indent="-342900" rtl="0">
              <a:buFont typeface="Arial" panose="020B0604020202020204" pitchFamily="34" charset="0"/>
              <a:buChar char="•"/>
            </a:pPr>
            <a:r>
              <a:rPr lang="en-GB" dirty="0"/>
              <a:t>Started on our ‘advanced journey’</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3"/>
          <a:srcRect t="63" b="63"/>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4"/>
          <a:srcRect t="177" b="177"/>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5"/>
          <a:srcRect t="209" b="209"/>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rtlCol="0"/>
          <a:lstStyle/>
          <a:p>
            <a:pPr rtl="0"/>
            <a:r>
              <a:rPr lang="en-GB"/>
              <a:t>Presentation Title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rtlCol="0"/>
          <a:lstStyle/>
          <a:p>
            <a:pPr rtl="0"/>
            <a:fld id="{D8DA9DAA-006C-4F4B-980E-E3DF019B24E2}" type="slidenum">
              <a:rPr lang="en-GB" smtClean="0"/>
              <a:pPr rtl="0"/>
              <a:t>18</a:t>
            </a:fld>
            <a:endParaRPr lang="en-GB"/>
          </a:p>
        </p:txBody>
      </p:sp>
    </p:spTree>
    <p:extLst>
      <p:ext uri="{BB962C8B-B14F-4D97-AF65-F5344CB8AC3E}">
        <p14:creationId xmlns:p14="http://schemas.microsoft.com/office/powerpoint/2010/main" val="358477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rtlCol="0"/>
          <a:lstStyle/>
          <a:p>
            <a:pPr rtl="0"/>
            <a:fld id="{D8DA9DAA-006C-4F4B-980E-E3DF019B24E2}" type="slidenum">
              <a:rPr lang="en-GB" smtClean="0"/>
              <a:pPr rtl="0"/>
              <a:t>19</a:t>
            </a:fld>
            <a:endParaRPr lang="en-GB"/>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rtlCol="0"/>
          <a:lstStyle/>
          <a:p>
            <a:pPr rtl="0"/>
            <a:r>
              <a:rPr lang="en-GB" dirty="0" err="1"/>
              <a:t>Jupyter</a:t>
            </a:r>
            <a:r>
              <a:rPr lang="en-GB" dirty="0"/>
              <a:t> Notebook</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3"/>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4"/>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rtlCol="0"/>
          <a:lstStyle/>
          <a:p>
            <a:pPr rtl="0"/>
            <a:r>
              <a:rPr lang="en-GB"/>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rtlCol="0"/>
          <a:lstStyle/>
          <a:p>
            <a:pPr rtl="0"/>
            <a:r>
              <a:rPr lang="en-GB" dirty="0"/>
              <a:t>Scott Oatley</a:t>
            </a:r>
          </a:p>
          <a:p>
            <a:pPr rtl="0"/>
            <a:r>
              <a:rPr lang="en-GB" dirty="0"/>
              <a:t>s2265605@ed.ac.uk</a:t>
            </a:r>
          </a:p>
          <a:p>
            <a:pPr rtl="0"/>
            <a:r>
              <a:rPr lang="en-GB" dirty="0"/>
              <a:t>https://scott0atley.github.io/Scott0atley/</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5"/>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6"/>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rtlCol="0"/>
          <a:lstStyle/>
          <a:p>
            <a:pPr rtl="0"/>
            <a:r>
              <a:rPr lang="en-GB" b="1" cap="all" spc="400">
                <a:solidFill>
                  <a:schemeClr val="bg1"/>
                </a:solidFill>
                <a:latin typeface="+mn-lt"/>
              </a:rPr>
              <a:t>Agenda</a:t>
            </a:r>
            <a:endParaRPr lang="en-GB"/>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rtlCol="0"/>
          <a:lstStyle/>
          <a:p>
            <a:pPr algn="r" rtl="0"/>
            <a:r>
              <a:rPr lang="en-GB" sz="1800" dirty="0">
                <a:solidFill>
                  <a:schemeClr val="bg1"/>
                </a:solidFill>
              </a:rPr>
              <a:t>Topic one: Presentation on Workflow/Open Science + Group Discussion</a:t>
            </a:r>
          </a:p>
          <a:p>
            <a:pPr algn="r" rtl="0"/>
            <a:r>
              <a:rPr lang="en-GB" sz="1800" dirty="0">
                <a:solidFill>
                  <a:schemeClr val="bg1"/>
                </a:solidFill>
              </a:rPr>
              <a:t>Topic two: Installing and Setting up </a:t>
            </a:r>
            <a:r>
              <a:rPr lang="en-GB" sz="1800" dirty="0" err="1">
                <a:solidFill>
                  <a:schemeClr val="bg1"/>
                </a:solidFill>
              </a:rPr>
              <a:t>Jupyter</a:t>
            </a:r>
            <a:r>
              <a:rPr lang="en-GB" sz="1800" dirty="0">
                <a:solidFill>
                  <a:schemeClr val="bg1"/>
                </a:solidFill>
              </a:rPr>
              <a:t> Notebook</a:t>
            </a:r>
          </a:p>
          <a:p>
            <a:pPr algn="r" rtl="0"/>
            <a:r>
              <a:rPr lang="en-GB" sz="1800" dirty="0">
                <a:solidFill>
                  <a:schemeClr val="bg1"/>
                </a:solidFill>
              </a:rPr>
              <a:t>Topic three: Teaching the Basics of </a:t>
            </a:r>
            <a:r>
              <a:rPr lang="en-GB" sz="1800" dirty="0" err="1">
                <a:solidFill>
                  <a:schemeClr val="bg1"/>
                </a:solidFill>
              </a:rPr>
              <a:t>Jupyter</a:t>
            </a:r>
            <a:r>
              <a:rPr lang="en-GB" sz="1800" dirty="0">
                <a:solidFill>
                  <a:schemeClr val="bg1"/>
                </a:solidFill>
              </a:rPr>
              <a:t> Notebook</a:t>
            </a:r>
          </a:p>
          <a:p>
            <a:pPr algn="r" rtl="0"/>
            <a:r>
              <a:rPr lang="en-GB" sz="1800" dirty="0">
                <a:solidFill>
                  <a:schemeClr val="bg1"/>
                </a:solidFill>
              </a:rPr>
              <a:t>Topic four: Advanced </a:t>
            </a:r>
            <a:r>
              <a:rPr lang="en-GB" sz="1800" dirty="0" err="1">
                <a:solidFill>
                  <a:schemeClr val="bg1"/>
                </a:solidFill>
              </a:rPr>
              <a:t>Jupyter</a:t>
            </a:r>
            <a:r>
              <a:rPr lang="en-GB" sz="1800" dirty="0">
                <a:solidFill>
                  <a:schemeClr val="bg1"/>
                </a:solidFill>
              </a:rPr>
              <a:t> Notebook + Extensions</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3"/>
          <a:srcRect/>
          <a:stretch/>
        </p:blipFill>
        <p:spPr/>
      </p:pic>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rtlCol="0"/>
          <a:lstStyle/>
          <a:p>
            <a:pPr rtl="0"/>
            <a:r>
              <a:rPr lang="en-GB" dirty="0"/>
              <a:t>19/10/2023</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rtlCol="0"/>
          <a:lstStyle/>
          <a:p>
            <a:pPr rtl="0"/>
            <a:r>
              <a:rPr lang="en-GB" dirty="0" err="1"/>
              <a:t>Jupyter</a:t>
            </a:r>
            <a:r>
              <a:rPr lang="en-GB" dirty="0"/>
              <a:t> Notebook</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rtlCol="0"/>
          <a:lstStyle/>
          <a:p>
            <a:pPr rtl="0"/>
            <a:fld id="{D8DA9DAA-006C-4F4B-980E-E3DF019B24E2}" type="slidenum">
              <a:rPr lang="en-GB" smtClean="0"/>
              <a:pPr/>
              <a:t>2</a:t>
            </a:fld>
            <a:endParaRPr lang="en-GB"/>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en-GB" b="1" cap="all" spc="400" dirty="0">
                <a:solidFill>
                  <a:schemeClr val="bg1"/>
                </a:solidFill>
                <a:latin typeface="+mn-lt"/>
              </a:rPr>
              <a:t>Topic one</a:t>
            </a:r>
            <a:endParaRPr lang="en-GB"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rtlCol="0"/>
          <a:lstStyle/>
          <a:p>
            <a:pPr rtl="0"/>
            <a:r>
              <a:rPr lang="en-GB" sz="2000" dirty="0">
                <a:solidFill>
                  <a:schemeClr val="bg1"/>
                </a:solidFill>
              </a:rPr>
              <a:t>Presentation on Workflow/Open Science + Group Discussion</a:t>
            </a:r>
            <a:endParaRPr lang="en-GB" dirty="0"/>
          </a:p>
        </p:txBody>
      </p:sp>
    </p:spTree>
    <p:extLst>
      <p:ext uri="{BB962C8B-B14F-4D97-AF65-F5344CB8AC3E}">
        <p14:creationId xmlns:p14="http://schemas.microsoft.com/office/powerpoint/2010/main" val="222788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rtlCol="0"/>
          <a:lstStyle/>
          <a:p>
            <a:pPr rtl="0"/>
            <a:r>
              <a:rPr lang="en-GB" sz="5400" dirty="0"/>
              <a:t>Introduction</a:t>
            </a:r>
            <a:endParaRPr lang="en-GB"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rtlCol="0"/>
          <a:lstStyle/>
          <a:p>
            <a:pPr rtl="0"/>
            <a:endParaRPr lang="en-GB" sz="2000" dirty="0"/>
          </a:p>
          <a:p>
            <a:pPr marL="342900" indent="-342900" rtl="0">
              <a:buFont typeface="Arial" panose="020B0604020202020204" pitchFamily="34" charset="0"/>
              <a:buChar char="•"/>
            </a:pPr>
            <a:r>
              <a:rPr lang="en-GB" dirty="0"/>
              <a:t>Workflow</a:t>
            </a:r>
          </a:p>
          <a:p>
            <a:pPr marL="342900" indent="-342900" rtl="0">
              <a:buFont typeface="Arial" panose="020B0604020202020204" pitchFamily="34" charset="0"/>
              <a:buChar char="•"/>
            </a:pPr>
            <a:endParaRPr lang="en-GB" dirty="0"/>
          </a:p>
          <a:p>
            <a:pPr marL="342900" indent="-342900" rtl="0">
              <a:buFont typeface="Arial" panose="020B0604020202020204" pitchFamily="34" charset="0"/>
              <a:buChar char="•"/>
            </a:pPr>
            <a:r>
              <a:rPr lang="en-GB" dirty="0"/>
              <a:t>Open Science</a:t>
            </a:r>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3"/>
          <a:srcRect l="71" r="71"/>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rtlCol="0"/>
          <a:lstStyle/>
          <a:p>
            <a:pPr rtl="0"/>
            <a:r>
              <a:rPr lang="en-GB"/>
              <a:t>9/3/20XX</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rtlCol="0"/>
          <a:lstStyle/>
          <a:p>
            <a:pPr rtl="0"/>
            <a:r>
              <a:rPr lang="en-GB" dirty="0" err="1"/>
              <a:t>Jupyter</a:t>
            </a:r>
            <a:r>
              <a:rPr lang="en-GB" dirty="0"/>
              <a:t> Notebook</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en-GB" smtClean="0"/>
              <a:pPr rtl="0"/>
              <a:t>4</a:t>
            </a:fld>
            <a:endParaRPr lang="en-GB"/>
          </a:p>
        </p:txBody>
      </p:sp>
    </p:spTree>
    <p:extLst>
      <p:ext uri="{BB962C8B-B14F-4D97-AF65-F5344CB8AC3E}">
        <p14:creationId xmlns:p14="http://schemas.microsoft.com/office/powerpoint/2010/main" val="3653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2C64F3A-D437-4C75-CEB7-A27D5522EE1B}"/>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0CBBDE13-FD56-0526-E7C3-EBD970DE6FBB}"/>
              </a:ext>
            </a:extLst>
          </p:cNvPr>
          <p:cNvSpPr>
            <a:spLocks noGrp="1"/>
          </p:cNvSpPr>
          <p:nvPr>
            <p:ph type="title"/>
          </p:nvPr>
        </p:nvSpPr>
        <p:spPr/>
        <p:txBody>
          <a:bodyPr/>
          <a:lstStyle/>
          <a:p>
            <a:r>
              <a:rPr lang="en-GB" dirty="0"/>
              <a:t>Workflow</a:t>
            </a:r>
          </a:p>
        </p:txBody>
      </p:sp>
      <p:sp>
        <p:nvSpPr>
          <p:cNvPr id="4" name="Content Placeholder 3">
            <a:extLst>
              <a:ext uri="{FF2B5EF4-FFF2-40B4-BE49-F238E27FC236}">
                <a16:creationId xmlns:a16="http://schemas.microsoft.com/office/drawing/2014/main" id="{947EAA5C-9C5C-0D8D-17E9-7CEC85575BC9}"/>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dirty="0"/>
              <a:t>Have you ever lost a file?</a:t>
            </a:r>
          </a:p>
          <a:p>
            <a:pPr marL="342900" indent="-342900">
              <a:buFont typeface="Arial" panose="020B0604020202020204" pitchFamily="34" charset="0"/>
              <a:buChar char="•"/>
            </a:pPr>
            <a:r>
              <a:rPr lang="en-GB" dirty="0"/>
              <a:t>Have you ever wondered if you have deleted a file?</a:t>
            </a:r>
          </a:p>
          <a:p>
            <a:pPr marL="342900" indent="-342900">
              <a:buFont typeface="Arial" panose="020B0604020202020204" pitchFamily="34" charset="0"/>
              <a:buChar char="•"/>
            </a:pPr>
            <a:r>
              <a:rPr lang="en-GB" dirty="0"/>
              <a:t>Have you had difficulty identifying which file is the correct one? (e.g. 20102023_finalchapter_thesis_part_one_for_real_this_time)?</a:t>
            </a:r>
          </a:p>
          <a:p>
            <a:pPr marL="342900" indent="-342900">
              <a:buFont typeface="Arial" panose="020B0604020202020204" pitchFamily="34" charset="0"/>
              <a:buChar char="•"/>
            </a:pPr>
            <a:r>
              <a:rPr lang="en-GB" dirty="0"/>
              <a:t>Have you re-run a statistical analysis and struggled to replicate a previous result?</a:t>
            </a:r>
          </a:p>
          <a:p>
            <a:pPr marL="342900" indent="-342900">
              <a:buFont typeface="Arial" panose="020B0604020202020204" pitchFamily="34" charset="0"/>
              <a:buChar char="•"/>
            </a:pPr>
            <a:endParaRPr lang="en-GB" dirty="0"/>
          </a:p>
        </p:txBody>
      </p:sp>
      <p:sp>
        <p:nvSpPr>
          <p:cNvPr id="6" name="Footer Placeholder 5">
            <a:extLst>
              <a:ext uri="{FF2B5EF4-FFF2-40B4-BE49-F238E27FC236}">
                <a16:creationId xmlns:a16="http://schemas.microsoft.com/office/drawing/2014/main" id="{0FC9178F-8CA3-9A12-18E6-1751F6728830}"/>
              </a:ext>
            </a:extLst>
          </p:cNvPr>
          <p:cNvSpPr>
            <a:spLocks noGrp="1"/>
          </p:cNvSpPr>
          <p:nvPr>
            <p:ph type="ftr" sz="quarter" idx="11"/>
          </p:nvPr>
        </p:nvSpPr>
        <p:spPr/>
        <p:txBody>
          <a:bodyPr/>
          <a:lstStyle/>
          <a:p>
            <a:pPr rtl="0"/>
            <a:r>
              <a:rPr lang="en-GB" noProof="0" dirty="0" err="1"/>
              <a:t>Jupyter</a:t>
            </a:r>
            <a:r>
              <a:rPr lang="en-GB" noProof="0" dirty="0"/>
              <a:t> Notebook</a:t>
            </a:r>
          </a:p>
        </p:txBody>
      </p:sp>
      <p:sp>
        <p:nvSpPr>
          <p:cNvPr id="7" name="Slide Number Placeholder 6">
            <a:extLst>
              <a:ext uri="{FF2B5EF4-FFF2-40B4-BE49-F238E27FC236}">
                <a16:creationId xmlns:a16="http://schemas.microsoft.com/office/drawing/2014/main" id="{3531AB01-C424-29B1-BA4A-5EBE09D88D51}"/>
              </a:ext>
            </a:extLst>
          </p:cNvPr>
          <p:cNvSpPr>
            <a:spLocks noGrp="1"/>
          </p:cNvSpPr>
          <p:nvPr>
            <p:ph type="sldNum" sz="quarter" idx="12"/>
          </p:nvPr>
        </p:nvSpPr>
        <p:spPr/>
        <p:txBody>
          <a:bodyPr/>
          <a:lstStyle/>
          <a:p>
            <a:pPr rtl="0"/>
            <a:fld id="{D8DA9DAA-006C-4F4B-980E-E3DF019B24E2}" type="slidenum">
              <a:rPr lang="en-GB" noProof="0" smtClean="0"/>
              <a:pPr rtl="0"/>
              <a:t>5</a:t>
            </a:fld>
            <a:endParaRPr lang="en-GB" noProof="0"/>
          </a:p>
        </p:txBody>
      </p:sp>
    </p:spTree>
    <p:extLst>
      <p:ext uri="{BB962C8B-B14F-4D97-AF65-F5344CB8AC3E}">
        <p14:creationId xmlns:p14="http://schemas.microsoft.com/office/powerpoint/2010/main" val="377255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1D991FD-B82B-A826-0C60-747DF0A957FC}"/>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34E620F7-F532-4823-9A84-822BB69C555D}"/>
              </a:ext>
            </a:extLst>
          </p:cNvPr>
          <p:cNvSpPr>
            <a:spLocks noGrp="1"/>
          </p:cNvSpPr>
          <p:nvPr>
            <p:ph type="title"/>
          </p:nvPr>
        </p:nvSpPr>
        <p:spPr/>
        <p:txBody>
          <a:bodyPr/>
          <a:lstStyle/>
          <a:p>
            <a:r>
              <a:rPr lang="en-GB" dirty="0"/>
              <a:t>Four Pillars</a:t>
            </a:r>
          </a:p>
        </p:txBody>
      </p:sp>
      <p:sp>
        <p:nvSpPr>
          <p:cNvPr id="4" name="Content Placeholder 3">
            <a:extLst>
              <a:ext uri="{FF2B5EF4-FFF2-40B4-BE49-F238E27FC236}">
                <a16:creationId xmlns:a16="http://schemas.microsoft.com/office/drawing/2014/main" id="{BB758986-E831-2FDF-1F96-6CC4AE33E5F6}"/>
              </a:ext>
            </a:extLst>
          </p:cNvPr>
          <p:cNvSpPr>
            <a:spLocks noGrp="1"/>
          </p:cNvSpPr>
          <p:nvPr>
            <p:ph idx="1"/>
          </p:nvPr>
        </p:nvSpPr>
        <p:spPr/>
        <p:txBody>
          <a:bodyPr/>
          <a:lstStyle/>
          <a:p>
            <a:pPr marL="342900" indent="-342900">
              <a:buFont typeface="Arial" panose="020B0604020202020204" pitchFamily="34" charset="0"/>
              <a:buChar char="•"/>
            </a:pPr>
            <a:r>
              <a:rPr lang="en-GB" dirty="0"/>
              <a:t>Accuracy</a:t>
            </a:r>
          </a:p>
          <a:p>
            <a:pPr marL="342900" indent="-342900">
              <a:buFont typeface="Arial" panose="020B0604020202020204" pitchFamily="34" charset="0"/>
              <a:buChar char="•"/>
            </a:pPr>
            <a:r>
              <a:rPr lang="en-GB" dirty="0"/>
              <a:t>Programming Efficiency</a:t>
            </a:r>
          </a:p>
          <a:p>
            <a:pPr marL="342900" indent="-342900">
              <a:buFont typeface="Arial" panose="020B0604020202020204" pitchFamily="34" charset="0"/>
              <a:buChar char="•"/>
            </a:pPr>
            <a:r>
              <a:rPr lang="en-GB" dirty="0"/>
              <a:t>Transparency</a:t>
            </a:r>
          </a:p>
          <a:p>
            <a:pPr marL="342900" indent="-342900">
              <a:buFont typeface="Arial" panose="020B0604020202020204" pitchFamily="34" charset="0"/>
              <a:buChar char="•"/>
            </a:pPr>
            <a:r>
              <a:rPr lang="en-GB" dirty="0"/>
              <a:t>Reproducibility</a:t>
            </a:r>
          </a:p>
        </p:txBody>
      </p:sp>
      <p:sp>
        <p:nvSpPr>
          <p:cNvPr id="6" name="Footer Placeholder 5">
            <a:extLst>
              <a:ext uri="{FF2B5EF4-FFF2-40B4-BE49-F238E27FC236}">
                <a16:creationId xmlns:a16="http://schemas.microsoft.com/office/drawing/2014/main" id="{04FCC3F7-404D-6FF0-1332-19BD308B5E9D}"/>
              </a:ext>
            </a:extLst>
          </p:cNvPr>
          <p:cNvSpPr>
            <a:spLocks noGrp="1"/>
          </p:cNvSpPr>
          <p:nvPr>
            <p:ph type="ftr" sz="quarter" idx="11"/>
          </p:nvPr>
        </p:nvSpPr>
        <p:spPr/>
        <p:txBody>
          <a:bodyPr/>
          <a:lstStyle/>
          <a:p>
            <a:pPr rtl="0"/>
            <a:r>
              <a:rPr lang="en-GB" noProof="0" dirty="0" err="1"/>
              <a:t>Jupyter</a:t>
            </a:r>
            <a:r>
              <a:rPr lang="en-GB" noProof="0" dirty="0"/>
              <a:t> Notebook</a:t>
            </a:r>
          </a:p>
        </p:txBody>
      </p:sp>
      <p:sp>
        <p:nvSpPr>
          <p:cNvPr id="7" name="Slide Number Placeholder 6">
            <a:extLst>
              <a:ext uri="{FF2B5EF4-FFF2-40B4-BE49-F238E27FC236}">
                <a16:creationId xmlns:a16="http://schemas.microsoft.com/office/drawing/2014/main" id="{AF5EBB75-7C6F-17AE-0123-D1FC2E241A90}"/>
              </a:ext>
            </a:extLst>
          </p:cNvPr>
          <p:cNvSpPr>
            <a:spLocks noGrp="1"/>
          </p:cNvSpPr>
          <p:nvPr>
            <p:ph type="sldNum" sz="quarter" idx="12"/>
          </p:nvPr>
        </p:nvSpPr>
        <p:spPr/>
        <p:txBody>
          <a:bodyPr/>
          <a:lstStyle/>
          <a:p>
            <a:pPr rtl="0"/>
            <a:fld id="{D8DA9DAA-006C-4F4B-980E-E3DF019B24E2}" type="slidenum">
              <a:rPr lang="en-GB" noProof="0" smtClean="0"/>
              <a:pPr rtl="0"/>
              <a:t>6</a:t>
            </a:fld>
            <a:endParaRPr lang="en-GB" noProof="0"/>
          </a:p>
        </p:txBody>
      </p:sp>
    </p:spTree>
    <p:extLst>
      <p:ext uri="{BB962C8B-B14F-4D97-AF65-F5344CB8AC3E}">
        <p14:creationId xmlns:p14="http://schemas.microsoft.com/office/powerpoint/2010/main" val="174753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6314AE5-0FE6-8720-A044-5DD6D5C1EC69}"/>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5ED5BD88-DBD0-FF9A-2970-E5D23F12ECAE}"/>
              </a:ext>
            </a:extLst>
          </p:cNvPr>
          <p:cNvSpPr>
            <a:spLocks noGrp="1"/>
          </p:cNvSpPr>
          <p:nvPr>
            <p:ph type="title"/>
          </p:nvPr>
        </p:nvSpPr>
        <p:spPr/>
        <p:txBody>
          <a:bodyPr/>
          <a:lstStyle/>
          <a:p>
            <a:r>
              <a:rPr lang="en-GB" dirty="0"/>
              <a:t>Workflow</a:t>
            </a:r>
          </a:p>
        </p:txBody>
      </p:sp>
      <p:sp>
        <p:nvSpPr>
          <p:cNvPr id="4" name="Content Placeholder 3">
            <a:extLst>
              <a:ext uri="{FF2B5EF4-FFF2-40B4-BE49-F238E27FC236}">
                <a16:creationId xmlns:a16="http://schemas.microsoft.com/office/drawing/2014/main" id="{CE7A33F6-3352-A316-26B2-89715CCFF0D9}"/>
              </a:ext>
            </a:extLst>
          </p:cNvPr>
          <p:cNvSpPr>
            <a:spLocks noGrp="1"/>
          </p:cNvSpPr>
          <p:nvPr>
            <p:ph idx="1"/>
          </p:nvPr>
        </p:nvSpPr>
        <p:spPr/>
        <p:txBody>
          <a:bodyPr/>
          <a:lstStyle/>
          <a:p>
            <a:pPr marL="342900" indent="-342900">
              <a:buFont typeface="Arial" panose="020B0604020202020204" pitchFamily="34" charset="0"/>
              <a:buChar char="•"/>
            </a:pPr>
            <a:r>
              <a:rPr lang="en-GB" dirty="0"/>
              <a:t>How many times have you been in a supervision and have been asked ‘’How was that variable asked in the survey?’’ </a:t>
            </a:r>
          </a:p>
        </p:txBody>
      </p:sp>
      <p:sp>
        <p:nvSpPr>
          <p:cNvPr id="6" name="Footer Placeholder 5">
            <a:extLst>
              <a:ext uri="{FF2B5EF4-FFF2-40B4-BE49-F238E27FC236}">
                <a16:creationId xmlns:a16="http://schemas.microsoft.com/office/drawing/2014/main" id="{4637B27A-9180-836F-EEB5-E6E403D6F7A6}"/>
              </a:ext>
            </a:extLst>
          </p:cNvPr>
          <p:cNvSpPr>
            <a:spLocks noGrp="1"/>
          </p:cNvSpPr>
          <p:nvPr>
            <p:ph type="ftr" sz="quarter" idx="11"/>
          </p:nvPr>
        </p:nvSpPr>
        <p:spPr/>
        <p:txBody>
          <a:bodyPr/>
          <a:lstStyle/>
          <a:p>
            <a:pPr rtl="0"/>
            <a:r>
              <a:rPr lang="en-GB" noProof="0" dirty="0" err="1"/>
              <a:t>Jupyter</a:t>
            </a:r>
            <a:r>
              <a:rPr lang="en-GB" noProof="0" dirty="0"/>
              <a:t> Notebook</a:t>
            </a:r>
          </a:p>
        </p:txBody>
      </p:sp>
      <p:sp>
        <p:nvSpPr>
          <p:cNvPr id="7" name="Slide Number Placeholder 6">
            <a:extLst>
              <a:ext uri="{FF2B5EF4-FFF2-40B4-BE49-F238E27FC236}">
                <a16:creationId xmlns:a16="http://schemas.microsoft.com/office/drawing/2014/main" id="{2408B669-F676-F5BF-1AD9-7778D784E848}"/>
              </a:ext>
            </a:extLst>
          </p:cNvPr>
          <p:cNvSpPr>
            <a:spLocks noGrp="1"/>
          </p:cNvSpPr>
          <p:nvPr>
            <p:ph type="sldNum" sz="quarter" idx="12"/>
          </p:nvPr>
        </p:nvSpPr>
        <p:spPr/>
        <p:txBody>
          <a:bodyPr/>
          <a:lstStyle/>
          <a:p>
            <a:pPr rtl="0"/>
            <a:fld id="{D8DA9DAA-006C-4F4B-980E-E3DF019B24E2}" type="slidenum">
              <a:rPr lang="en-GB" noProof="0" smtClean="0"/>
              <a:pPr rtl="0"/>
              <a:t>7</a:t>
            </a:fld>
            <a:endParaRPr lang="en-GB" noProof="0"/>
          </a:p>
        </p:txBody>
      </p:sp>
    </p:spTree>
    <p:extLst>
      <p:ext uri="{BB962C8B-B14F-4D97-AF65-F5344CB8AC3E}">
        <p14:creationId xmlns:p14="http://schemas.microsoft.com/office/powerpoint/2010/main" val="178133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456E09D-D98A-DCF7-E9E8-7F7BB018F6A7}"/>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7CA09608-4D42-F0FB-FAD6-6B427D97A00C}"/>
              </a:ext>
            </a:extLst>
          </p:cNvPr>
          <p:cNvSpPr>
            <a:spLocks noGrp="1"/>
          </p:cNvSpPr>
          <p:nvPr>
            <p:ph type="title"/>
          </p:nvPr>
        </p:nvSpPr>
        <p:spPr/>
        <p:txBody>
          <a:bodyPr/>
          <a:lstStyle/>
          <a:p>
            <a:r>
              <a:rPr lang="en-GB" dirty="0"/>
              <a:t>Workflow</a:t>
            </a:r>
          </a:p>
        </p:txBody>
      </p:sp>
      <p:sp>
        <p:nvSpPr>
          <p:cNvPr id="4" name="Content Placeholder 3">
            <a:extLst>
              <a:ext uri="{FF2B5EF4-FFF2-40B4-BE49-F238E27FC236}">
                <a16:creationId xmlns:a16="http://schemas.microsoft.com/office/drawing/2014/main" id="{94E664FC-459B-7DD1-D4F1-4D491982BCE3}"/>
              </a:ext>
            </a:extLst>
          </p:cNvPr>
          <p:cNvSpPr>
            <a:spLocks noGrp="1"/>
          </p:cNvSpPr>
          <p:nvPr>
            <p:ph idx="1"/>
          </p:nvPr>
        </p:nvSpPr>
        <p:spPr/>
        <p:txBody>
          <a:bodyPr/>
          <a:lstStyle/>
          <a:p>
            <a:pPr marL="342900" indent="-342900">
              <a:buFont typeface="Arial" panose="020B0604020202020204" pitchFamily="34" charset="0"/>
              <a:buChar char="•"/>
            </a:pPr>
            <a:r>
              <a:rPr lang="en-GB" dirty="0"/>
              <a:t>Syntax Files</a:t>
            </a:r>
          </a:p>
        </p:txBody>
      </p:sp>
      <p:sp>
        <p:nvSpPr>
          <p:cNvPr id="6" name="Footer Placeholder 5">
            <a:extLst>
              <a:ext uri="{FF2B5EF4-FFF2-40B4-BE49-F238E27FC236}">
                <a16:creationId xmlns:a16="http://schemas.microsoft.com/office/drawing/2014/main" id="{666BB4D6-4A96-B65F-E0B2-22E96AD9B64E}"/>
              </a:ext>
            </a:extLst>
          </p:cNvPr>
          <p:cNvSpPr>
            <a:spLocks noGrp="1"/>
          </p:cNvSpPr>
          <p:nvPr>
            <p:ph type="ftr" sz="quarter" idx="11"/>
          </p:nvPr>
        </p:nvSpPr>
        <p:spPr/>
        <p:txBody>
          <a:bodyPr/>
          <a:lstStyle/>
          <a:p>
            <a:pPr rtl="0"/>
            <a:r>
              <a:rPr lang="en-GB" noProof="0" dirty="0" err="1"/>
              <a:t>Jupyter</a:t>
            </a:r>
            <a:r>
              <a:rPr lang="en-GB" noProof="0" dirty="0"/>
              <a:t> Notebook</a:t>
            </a:r>
          </a:p>
        </p:txBody>
      </p:sp>
      <p:sp>
        <p:nvSpPr>
          <p:cNvPr id="7" name="Slide Number Placeholder 6">
            <a:extLst>
              <a:ext uri="{FF2B5EF4-FFF2-40B4-BE49-F238E27FC236}">
                <a16:creationId xmlns:a16="http://schemas.microsoft.com/office/drawing/2014/main" id="{30DBA1AF-1271-5975-3585-C7B4464335F9}"/>
              </a:ext>
            </a:extLst>
          </p:cNvPr>
          <p:cNvSpPr>
            <a:spLocks noGrp="1"/>
          </p:cNvSpPr>
          <p:nvPr>
            <p:ph type="sldNum" sz="quarter" idx="12"/>
          </p:nvPr>
        </p:nvSpPr>
        <p:spPr/>
        <p:txBody>
          <a:bodyPr/>
          <a:lstStyle/>
          <a:p>
            <a:pPr rtl="0"/>
            <a:fld id="{D8DA9DAA-006C-4F4B-980E-E3DF019B24E2}" type="slidenum">
              <a:rPr lang="en-GB" noProof="0" smtClean="0"/>
              <a:pPr rtl="0"/>
              <a:t>8</a:t>
            </a:fld>
            <a:endParaRPr lang="en-GB" noProof="0"/>
          </a:p>
        </p:txBody>
      </p:sp>
    </p:spTree>
    <p:extLst>
      <p:ext uri="{BB962C8B-B14F-4D97-AF65-F5344CB8AC3E}">
        <p14:creationId xmlns:p14="http://schemas.microsoft.com/office/powerpoint/2010/main" val="194906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675F28-FB1F-DA90-4CFA-BB9928D28B7C}"/>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A46F035C-A954-AE1F-6BF2-EF8ACD7DBEE0}"/>
              </a:ext>
            </a:extLst>
          </p:cNvPr>
          <p:cNvSpPr>
            <a:spLocks noGrp="1"/>
          </p:cNvSpPr>
          <p:nvPr>
            <p:ph type="title"/>
          </p:nvPr>
        </p:nvSpPr>
        <p:spPr>
          <a:xfrm>
            <a:off x="722610" y="2061854"/>
            <a:ext cx="6190488" cy="1179576"/>
          </a:xfrm>
        </p:spPr>
        <p:txBody>
          <a:bodyPr>
            <a:normAutofit fontScale="90000"/>
          </a:bodyPr>
          <a:lstStyle/>
          <a:p>
            <a:r>
              <a:rPr lang="en-GB" dirty="0"/>
              <a:t>For another explanation, see Vernon…</a:t>
            </a:r>
          </a:p>
        </p:txBody>
      </p:sp>
      <p:sp>
        <p:nvSpPr>
          <p:cNvPr id="4" name="Content Placeholder 3">
            <a:extLst>
              <a:ext uri="{FF2B5EF4-FFF2-40B4-BE49-F238E27FC236}">
                <a16:creationId xmlns:a16="http://schemas.microsoft.com/office/drawing/2014/main" id="{40A0A837-1000-1347-24AE-D2C44DA004BF}"/>
              </a:ext>
            </a:extLst>
          </p:cNvPr>
          <p:cNvSpPr>
            <a:spLocks noGrp="1"/>
          </p:cNvSpPr>
          <p:nvPr>
            <p:ph idx="1"/>
          </p:nvPr>
        </p:nvSpPr>
        <p:spPr>
          <a:xfrm>
            <a:off x="838200" y="3997804"/>
            <a:ext cx="6190488" cy="3346704"/>
          </a:xfrm>
        </p:spPr>
        <p:txBody>
          <a:bodyPr/>
          <a:lstStyle/>
          <a:p>
            <a:r>
              <a:rPr lang="en-GB" dirty="0"/>
              <a:t>https://www.youtube.com/watch?v=Os3s1jwLAEI&amp;t=627s</a:t>
            </a:r>
          </a:p>
        </p:txBody>
      </p:sp>
      <p:sp>
        <p:nvSpPr>
          <p:cNvPr id="6" name="Footer Placeholder 5">
            <a:extLst>
              <a:ext uri="{FF2B5EF4-FFF2-40B4-BE49-F238E27FC236}">
                <a16:creationId xmlns:a16="http://schemas.microsoft.com/office/drawing/2014/main" id="{CD1BA07F-865A-B897-B737-FEB837BEAE73}"/>
              </a:ext>
            </a:extLst>
          </p:cNvPr>
          <p:cNvSpPr>
            <a:spLocks noGrp="1"/>
          </p:cNvSpPr>
          <p:nvPr>
            <p:ph type="ftr" sz="quarter" idx="11"/>
          </p:nvPr>
        </p:nvSpPr>
        <p:spPr/>
        <p:txBody>
          <a:bodyPr/>
          <a:lstStyle/>
          <a:p>
            <a:pPr rtl="0"/>
            <a:r>
              <a:rPr lang="en-GB" noProof="0" dirty="0" err="1"/>
              <a:t>Jupyter</a:t>
            </a:r>
            <a:r>
              <a:rPr lang="en-GB" noProof="0" dirty="0"/>
              <a:t> Notebook</a:t>
            </a:r>
          </a:p>
        </p:txBody>
      </p:sp>
      <p:sp>
        <p:nvSpPr>
          <p:cNvPr id="7" name="Slide Number Placeholder 6">
            <a:extLst>
              <a:ext uri="{FF2B5EF4-FFF2-40B4-BE49-F238E27FC236}">
                <a16:creationId xmlns:a16="http://schemas.microsoft.com/office/drawing/2014/main" id="{7E1DB652-7713-2061-0586-14F89B88DAD4}"/>
              </a:ext>
            </a:extLst>
          </p:cNvPr>
          <p:cNvSpPr>
            <a:spLocks noGrp="1"/>
          </p:cNvSpPr>
          <p:nvPr>
            <p:ph type="sldNum" sz="quarter" idx="12"/>
          </p:nvPr>
        </p:nvSpPr>
        <p:spPr/>
        <p:txBody>
          <a:bodyPr/>
          <a:lstStyle/>
          <a:p>
            <a:pPr rtl="0"/>
            <a:fld id="{D8DA9DAA-006C-4F4B-980E-E3DF019B24E2}" type="slidenum">
              <a:rPr lang="en-GB" noProof="0" smtClean="0"/>
              <a:pPr rtl="0"/>
              <a:t>9</a:t>
            </a:fld>
            <a:endParaRPr lang="en-GB" noProof="0"/>
          </a:p>
        </p:txBody>
      </p:sp>
    </p:spTree>
    <p:extLst>
      <p:ext uri="{BB962C8B-B14F-4D97-AF65-F5344CB8AC3E}">
        <p14:creationId xmlns:p14="http://schemas.microsoft.com/office/powerpoint/2010/main" val="1991347852"/>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86_TF89338750_Win32" id="{41E8F413-9A18-4BDF-B28A-7CD5BF285DD4}" vid="{F5763C4E-78C1-4EFB-B9F5-2F4B07C76D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{49E2664B-19CC-485E-830E-54238FD82A11}tf89338750_win32</Template>
  <TotalTime>47</TotalTime>
  <Words>976</Words>
  <Application>Microsoft Office PowerPoint</Application>
  <PresentationFormat>Widescreen</PresentationFormat>
  <Paragraphs>135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Helvetica</vt:lpstr>
      <vt:lpstr>Spectral</vt:lpstr>
      <vt:lpstr>Univers</vt:lpstr>
      <vt:lpstr>Univers (body)</vt:lpstr>
      <vt:lpstr>GradientUnivers</vt:lpstr>
      <vt:lpstr>Jupyter Notebook: Improving Workflow for Social Science Research</vt:lpstr>
      <vt:lpstr>Agenda</vt:lpstr>
      <vt:lpstr>Topic one</vt:lpstr>
      <vt:lpstr>Introduction</vt:lpstr>
      <vt:lpstr>Workflow</vt:lpstr>
      <vt:lpstr>Four Pillars</vt:lpstr>
      <vt:lpstr>Workflow</vt:lpstr>
      <vt:lpstr>Workflow</vt:lpstr>
      <vt:lpstr>For another explanation, see Vernon…</vt:lpstr>
      <vt:lpstr>Workflow + Open Science issues?</vt:lpstr>
      <vt:lpstr>Topic Two</vt:lpstr>
      <vt:lpstr>Installation</vt:lpstr>
      <vt:lpstr>PowerPoint Presentation</vt:lpstr>
      <vt:lpstr>Stata Setup</vt:lpstr>
      <vt:lpstr>Topic three</vt:lpstr>
      <vt:lpstr>Topic four</vt:lpstr>
      <vt:lpstr>Q+A?</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Jupyter Notebook: Improving Workflow for Social Science Research</dc:title>
  <dc:creator>scott oatley</dc:creator>
  <cp:lastModifiedBy>scott oatley</cp:lastModifiedBy>
  <cp:revision>1</cp:revision>
  <dcterms:created xsi:type="dcterms:W3CDTF">2023-10-19T19:11:47Z</dcterms:created>
  <dcterms:modified xsi:type="dcterms:W3CDTF">2023-10-19T19:59:41Z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